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1" r:id="rId5"/>
    <p:sldId id="262" r:id="rId6"/>
    <p:sldId id="263" r:id="rId7"/>
    <p:sldId id="260" r:id="rId8"/>
    <p:sldId id="266" r:id="rId9"/>
    <p:sldId id="268" r:id="rId10"/>
    <p:sldId id="265" r:id="rId11"/>
    <p:sldId id="267" r:id="rId12"/>
    <p:sldId id="269" r:id="rId13"/>
    <p:sldId id="270" r:id="rId14"/>
    <p:sldId id="271" r:id="rId15"/>
    <p:sldId id="273" r:id="rId16"/>
    <p:sldId id="275" r:id="rId17"/>
    <p:sldId id="276" r:id="rId18"/>
    <p:sldId id="274" r:id="rId19"/>
    <p:sldId id="277" r:id="rId20"/>
    <p:sldId id="278" r:id="rId21"/>
    <p:sldId id="279" r:id="rId22"/>
    <p:sldId id="281" r:id="rId23"/>
    <p:sldId id="282" r:id="rId24"/>
    <p:sldId id="283" r:id="rId25"/>
    <p:sldId id="284" r:id="rId26"/>
    <p:sldId id="286" r:id="rId27"/>
    <p:sldId id="288" r:id="rId28"/>
    <p:sldId id="287" r:id="rId29"/>
    <p:sldId id="290" r:id="rId30"/>
    <p:sldId id="291" r:id="rId31"/>
    <p:sldId id="292" r:id="rId32"/>
    <p:sldId id="293" r:id="rId33"/>
    <p:sldId id="295" r:id="rId34"/>
    <p:sldId id="296" r:id="rId35"/>
    <p:sldId id="294" r:id="rId36"/>
    <p:sldId id="297" r:id="rId37"/>
    <p:sldId id="298" r:id="rId38"/>
    <p:sldId id="299" r:id="rId39"/>
    <p:sldId id="302" r:id="rId4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772" autoAdjust="0"/>
    <p:restoredTop sz="94660"/>
  </p:normalViewPr>
  <p:slideViewPr>
    <p:cSldViewPr snapToGrid="0">
      <p:cViewPr varScale="1">
        <p:scale>
          <a:sx n="67" d="100"/>
          <a:sy n="67" d="100"/>
        </p:scale>
        <p:origin x="4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D9F62-892D-4EDE-BAF3-74A6762BCCE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EE94E4ED-D047-444E-8509-995370953E66}">
      <dgm:prSet phldrT="[Texto]"/>
      <dgm:spPr>
        <a:solidFill>
          <a:srgbClr val="00B050"/>
        </a:solidFill>
      </dgm:spPr>
      <dgm:t>
        <a:bodyPr/>
        <a:lstStyle/>
        <a:p>
          <a:r>
            <a:rPr lang="es-MX" b="0" i="0" dirty="0" smtClean="0"/>
            <a:t>Establezca, a partir de la evaluación diagnóstica y las evaluaciones realizadas en el periodo, el nivel de avance de los alumnos hasta este momento, para determinar las acciones que deben fortalecerse o reorientarse al cierre del ciclo escolar.</a:t>
          </a:r>
          <a:endParaRPr lang="es-MX" dirty="0"/>
        </a:p>
      </dgm:t>
    </dgm:pt>
    <dgm:pt modelId="{AB742335-7C4F-4CCD-BC54-5ABDC7F5CC6A}" type="parTrans" cxnId="{0BF91BFB-ADC7-41D5-BDFC-449871901531}">
      <dgm:prSet/>
      <dgm:spPr/>
      <dgm:t>
        <a:bodyPr/>
        <a:lstStyle/>
        <a:p>
          <a:endParaRPr lang="es-MX"/>
        </a:p>
      </dgm:t>
    </dgm:pt>
    <dgm:pt modelId="{DE0B9D3B-97C2-49E0-9224-8F264781869A}" type="sibTrans" cxnId="{0BF91BFB-ADC7-41D5-BDFC-449871901531}">
      <dgm:prSet/>
      <dgm:spPr/>
      <dgm:t>
        <a:bodyPr/>
        <a:lstStyle/>
        <a:p>
          <a:endParaRPr lang="es-MX"/>
        </a:p>
      </dgm:t>
    </dgm:pt>
    <dgm:pt modelId="{552ABA91-DFE0-411D-B973-E2FC0A3591FE}">
      <dgm:prSet phldrT="[Texto]"/>
      <dgm:spPr>
        <a:solidFill>
          <a:srgbClr val="FF0000"/>
        </a:solidFill>
      </dgm:spPr>
      <dgm:t>
        <a:bodyPr/>
        <a:lstStyle/>
        <a:p>
          <a:r>
            <a:rPr lang="es-MX" b="0" i="0" dirty="0" smtClean="0"/>
            <a:t>Reconozca las acciones que ha de considerar para la preparación de la “observación de clase” que se llevará a cabo durante la sexta sesión en la modalidad de Aprendizaje entre escuelas.</a:t>
          </a:r>
          <a:r>
            <a:rPr lang="es-MX" dirty="0" smtClean="0"/>
            <a:t/>
          </a:r>
          <a:br>
            <a:rPr lang="es-MX" dirty="0" smtClean="0"/>
          </a:br>
          <a:endParaRPr lang="es-MX" dirty="0"/>
        </a:p>
      </dgm:t>
    </dgm:pt>
    <dgm:pt modelId="{084E15C9-E7CA-4F7C-8BD3-9162367F0BB8}" type="parTrans" cxnId="{62B3BF4C-850A-46DB-A601-19149D7A7DEF}">
      <dgm:prSet/>
      <dgm:spPr/>
      <dgm:t>
        <a:bodyPr/>
        <a:lstStyle/>
        <a:p>
          <a:endParaRPr lang="es-MX"/>
        </a:p>
      </dgm:t>
    </dgm:pt>
    <dgm:pt modelId="{22A33C02-1B51-4BBF-872E-A9FB862E4AA9}" type="sibTrans" cxnId="{62B3BF4C-850A-46DB-A601-19149D7A7DEF}">
      <dgm:prSet/>
      <dgm:spPr/>
      <dgm:t>
        <a:bodyPr/>
        <a:lstStyle/>
        <a:p>
          <a:endParaRPr lang="es-MX"/>
        </a:p>
      </dgm:t>
    </dgm:pt>
    <dgm:pt modelId="{16F96C48-895B-4001-A606-15DFFD362BAC}">
      <dgm:prSet phldrT="[Texto]"/>
      <dgm:spPr>
        <a:solidFill>
          <a:schemeClr val="accent5">
            <a:lumMod val="75000"/>
          </a:schemeClr>
        </a:solidFill>
      </dgm:spPr>
      <dgm:t>
        <a:bodyPr/>
        <a:lstStyle/>
        <a:p>
          <a:r>
            <a:rPr lang="es-MX" b="0" i="0" dirty="0" smtClean="0"/>
            <a:t>Conozca los conceptos básicos de la Autonomía Curricular contenidos en el plan de estudios</a:t>
          </a:r>
          <a:r>
            <a:rPr lang="es-MX" dirty="0" smtClean="0"/>
            <a:t/>
          </a:r>
          <a:br>
            <a:rPr lang="es-MX" dirty="0" smtClean="0"/>
          </a:br>
          <a:endParaRPr lang="es-MX" dirty="0"/>
        </a:p>
      </dgm:t>
    </dgm:pt>
    <dgm:pt modelId="{47DC4C6F-6DC5-42D9-8472-C891B64A7CB7}" type="parTrans" cxnId="{6835E5DF-BB6B-4673-8DE6-989148A9BB51}">
      <dgm:prSet/>
      <dgm:spPr/>
      <dgm:t>
        <a:bodyPr/>
        <a:lstStyle/>
        <a:p>
          <a:endParaRPr lang="es-MX"/>
        </a:p>
      </dgm:t>
    </dgm:pt>
    <dgm:pt modelId="{13C6B42C-DD1D-4909-9EBD-B57D3C152165}" type="sibTrans" cxnId="{6835E5DF-BB6B-4673-8DE6-989148A9BB51}">
      <dgm:prSet/>
      <dgm:spPr/>
      <dgm:t>
        <a:bodyPr/>
        <a:lstStyle/>
        <a:p>
          <a:endParaRPr lang="es-MX"/>
        </a:p>
      </dgm:t>
    </dgm:pt>
    <dgm:pt modelId="{492CB882-2FF5-48CC-A9D8-D404F4696940}" type="pres">
      <dgm:prSet presAssocID="{87FD9F62-892D-4EDE-BAF3-74A6762BCCEA}" presName="linear" presStyleCnt="0">
        <dgm:presLayoutVars>
          <dgm:dir/>
          <dgm:resizeHandles val="exact"/>
        </dgm:presLayoutVars>
      </dgm:prSet>
      <dgm:spPr/>
      <dgm:t>
        <a:bodyPr/>
        <a:lstStyle/>
        <a:p>
          <a:endParaRPr lang="es-MX"/>
        </a:p>
      </dgm:t>
    </dgm:pt>
    <dgm:pt modelId="{C2375981-99CE-443C-A680-70B80891A3EB}" type="pres">
      <dgm:prSet presAssocID="{EE94E4ED-D047-444E-8509-995370953E66}" presName="comp" presStyleCnt="0"/>
      <dgm:spPr/>
    </dgm:pt>
    <dgm:pt modelId="{63FBEE6B-CBBB-4B28-A80A-870FE4FED992}" type="pres">
      <dgm:prSet presAssocID="{EE94E4ED-D047-444E-8509-995370953E66}" presName="box" presStyleLbl="node1" presStyleIdx="0" presStyleCnt="3" custLinFactNeighborX="-9464" custLinFactNeighborY="1054"/>
      <dgm:spPr/>
      <dgm:t>
        <a:bodyPr/>
        <a:lstStyle/>
        <a:p>
          <a:endParaRPr lang="es-MX"/>
        </a:p>
      </dgm:t>
    </dgm:pt>
    <dgm:pt modelId="{68A0A1E4-3FA8-4278-9922-C0E6D6EE5E3C}" type="pres">
      <dgm:prSet presAssocID="{EE94E4ED-D047-444E-8509-995370953E6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5954702B-C253-4605-8225-C3933D62586D}" type="pres">
      <dgm:prSet presAssocID="{EE94E4ED-D047-444E-8509-995370953E66}" presName="text" presStyleLbl="node1" presStyleIdx="0" presStyleCnt="3">
        <dgm:presLayoutVars>
          <dgm:bulletEnabled val="1"/>
        </dgm:presLayoutVars>
      </dgm:prSet>
      <dgm:spPr/>
      <dgm:t>
        <a:bodyPr/>
        <a:lstStyle/>
        <a:p>
          <a:endParaRPr lang="es-MX"/>
        </a:p>
      </dgm:t>
    </dgm:pt>
    <dgm:pt modelId="{2C54463F-592C-4E18-BF23-136AF6EC9778}" type="pres">
      <dgm:prSet presAssocID="{DE0B9D3B-97C2-49E0-9224-8F264781869A}" presName="spacer" presStyleCnt="0"/>
      <dgm:spPr/>
    </dgm:pt>
    <dgm:pt modelId="{8068A2F0-9B07-421C-8C43-4B964CDC02E7}" type="pres">
      <dgm:prSet presAssocID="{552ABA91-DFE0-411D-B973-E2FC0A3591FE}" presName="comp" presStyleCnt="0"/>
      <dgm:spPr/>
    </dgm:pt>
    <dgm:pt modelId="{D23D2112-A976-4926-A6EF-9D6ADE4D4F8E}" type="pres">
      <dgm:prSet presAssocID="{552ABA91-DFE0-411D-B973-E2FC0A3591FE}" presName="box" presStyleLbl="node1" presStyleIdx="1" presStyleCnt="3"/>
      <dgm:spPr/>
      <dgm:t>
        <a:bodyPr/>
        <a:lstStyle/>
        <a:p>
          <a:endParaRPr lang="es-MX"/>
        </a:p>
      </dgm:t>
    </dgm:pt>
    <dgm:pt modelId="{5C9F5EFB-94F4-4D89-B1D3-955ED01DCBBC}" type="pres">
      <dgm:prSet presAssocID="{552ABA91-DFE0-411D-B973-E2FC0A3591FE}"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AC2288F1-E9B8-4440-8FF9-63E4C17B0DCD}" type="pres">
      <dgm:prSet presAssocID="{552ABA91-DFE0-411D-B973-E2FC0A3591FE}" presName="text" presStyleLbl="node1" presStyleIdx="1" presStyleCnt="3">
        <dgm:presLayoutVars>
          <dgm:bulletEnabled val="1"/>
        </dgm:presLayoutVars>
      </dgm:prSet>
      <dgm:spPr/>
      <dgm:t>
        <a:bodyPr/>
        <a:lstStyle/>
        <a:p>
          <a:endParaRPr lang="es-MX"/>
        </a:p>
      </dgm:t>
    </dgm:pt>
    <dgm:pt modelId="{9CA41670-DA1E-4FC7-B5CD-4B53D882C8C3}" type="pres">
      <dgm:prSet presAssocID="{22A33C02-1B51-4BBF-872E-A9FB862E4AA9}" presName="spacer" presStyleCnt="0"/>
      <dgm:spPr/>
    </dgm:pt>
    <dgm:pt modelId="{1E1E376E-6F2A-458D-B09E-C94BB5825977}" type="pres">
      <dgm:prSet presAssocID="{16F96C48-895B-4001-A606-15DFFD362BAC}" presName="comp" presStyleCnt="0"/>
      <dgm:spPr/>
    </dgm:pt>
    <dgm:pt modelId="{5F3B65B8-C04D-421D-8125-B625E61A0AB3}" type="pres">
      <dgm:prSet presAssocID="{16F96C48-895B-4001-A606-15DFFD362BAC}" presName="box" presStyleLbl="node1" presStyleIdx="2" presStyleCnt="3"/>
      <dgm:spPr/>
      <dgm:t>
        <a:bodyPr/>
        <a:lstStyle/>
        <a:p>
          <a:endParaRPr lang="es-MX"/>
        </a:p>
      </dgm:t>
    </dgm:pt>
    <dgm:pt modelId="{576B07F5-AC6A-4630-BC6D-36AB79B1993C}" type="pres">
      <dgm:prSet presAssocID="{16F96C48-895B-4001-A606-15DFFD362BAC}"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dgm:spPr>
    </dgm:pt>
    <dgm:pt modelId="{6B859F1D-0F97-426F-AA8E-DA82F853A9C0}" type="pres">
      <dgm:prSet presAssocID="{16F96C48-895B-4001-A606-15DFFD362BAC}" presName="text" presStyleLbl="node1" presStyleIdx="2" presStyleCnt="3">
        <dgm:presLayoutVars>
          <dgm:bulletEnabled val="1"/>
        </dgm:presLayoutVars>
      </dgm:prSet>
      <dgm:spPr/>
      <dgm:t>
        <a:bodyPr/>
        <a:lstStyle/>
        <a:p>
          <a:endParaRPr lang="es-MX"/>
        </a:p>
      </dgm:t>
    </dgm:pt>
  </dgm:ptLst>
  <dgm:cxnLst>
    <dgm:cxn modelId="{2DF22F06-156F-443C-8E1E-929483F01843}" type="presOf" srcId="{552ABA91-DFE0-411D-B973-E2FC0A3591FE}" destId="{AC2288F1-E9B8-4440-8FF9-63E4C17B0DCD}" srcOrd="1" destOrd="0" presId="urn:microsoft.com/office/officeart/2005/8/layout/vList4"/>
    <dgm:cxn modelId="{6835E5DF-BB6B-4673-8DE6-989148A9BB51}" srcId="{87FD9F62-892D-4EDE-BAF3-74A6762BCCEA}" destId="{16F96C48-895B-4001-A606-15DFFD362BAC}" srcOrd="2" destOrd="0" parTransId="{47DC4C6F-6DC5-42D9-8472-C891B64A7CB7}" sibTransId="{13C6B42C-DD1D-4909-9EBD-B57D3C152165}"/>
    <dgm:cxn modelId="{6F59A234-81EE-4F46-9ACD-C4C939023F3C}" type="presOf" srcId="{87FD9F62-892D-4EDE-BAF3-74A6762BCCEA}" destId="{492CB882-2FF5-48CC-A9D8-D404F4696940}" srcOrd="0" destOrd="0" presId="urn:microsoft.com/office/officeart/2005/8/layout/vList4"/>
    <dgm:cxn modelId="{62B3BF4C-850A-46DB-A601-19149D7A7DEF}" srcId="{87FD9F62-892D-4EDE-BAF3-74A6762BCCEA}" destId="{552ABA91-DFE0-411D-B973-E2FC0A3591FE}" srcOrd="1" destOrd="0" parTransId="{084E15C9-E7CA-4F7C-8BD3-9162367F0BB8}" sibTransId="{22A33C02-1B51-4BBF-872E-A9FB862E4AA9}"/>
    <dgm:cxn modelId="{6F602BD8-7502-400C-A023-924198584839}" type="presOf" srcId="{16F96C48-895B-4001-A606-15DFFD362BAC}" destId="{5F3B65B8-C04D-421D-8125-B625E61A0AB3}" srcOrd="0" destOrd="0" presId="urn:microsoft.com/office/officeart/2005/8/layout/vList4"/>
    <dgm:cxn modelId="{6898342C-B9BD-456B-BA60-9DEB3CF51722}" type="presOf" srcId="{552ABA91-DFE0-411D-B973-E2FC0A3591FE}" destId="{D23D2112-A976-4926-A6EF-9D6ADE4D4F8E}" srcOrd="0" destOrd="0" presId="urn:microsoft.com/office/officeart/2005/8/layout/vList4"/>
    <dgm:cxn modelId="{4A29897A-A808-4A92-BAF2-E99CBA1D5433}" type="presOf" srcId="{EE94E4ED-D047-444E-8509-995370953E66}" destId="{63FBEE6B-CBBB-4B28-A80A-870FE4FED992}" srcOrd="0" destOrd="0" presId="urn:microsoft.com/office/officeart/2005/8/layout/vList4"/>
    <dgm:cxn modelId="{76ECF37F-F2A2-4C35-9254-7BA5D9D12099}" type="presOf" srcId="{EE94E4ED-D047-444E-8509-995370953E66}" destId="{5954702B-C253-4605-8225-C3933D62586D}" srcOrd="1" destOrd="0" presId="urn:microsoft.com/office/officeart/2005/8/layout/vList4"/>
    <dgm:cxn modelId="{0BF91BFB-ADC7-41D5-BDFC-449871901531}" srcId="{87FD9F62-892D-4EDE-BAF3-74A6762BCCEA}" destId="{EE94E4ED-D047-444E-8509-995370953E66}" srcOrd="0" destOrd="0" parTransId="{AB742335-7C4F-4CCD-BC54-5ABDC7F5CC6A}" sibTransId="{DE0B9D3B-97C2-49E0-9224-8F264781869A}"/>
    <dgm:cxn modelId="{54883FA1-2FF9-448E-B3C8-E2CDFC16C7B3}" type="presOf" srcId="{16F96C48-895B-4001-A606-15DFFD362BAC}" destId="{6B859F1D-0F97-426F-AA8E-DA82F853A9C0}" srcOrd="1" destOrd="0" presId="urn:microsoft.com/office/officeart/2005/8/layout/vList4"/>
    <dgm:cxn modelId="{3DD53BAC-F4AD-4AF3-A196-0F4B13A6EE28}" type="presParOf" srcId="{492CB882-2FF5-48CC-A9D8-D404F4696940}" destId="{C2375981-99CE-443C-A680-70B80891A3EB}" srcOrd="0" destOrd="0" presId="urn:microsoft.com/office/officeart/2005/8/layout/vList4"/>
    <dgm:cxn modelId="{726EE642-2D55-41EA-9787-85F197B13F7D}" type="presParOf" srcId="{C2375981-99CE-443C-A680-70B80891A3EB}" destId="{63FBEE6B-CBBB-4B28-A80A-870FE4FED992}" srcOrd="0" destOrd="0" presId="urn:microsoft.com/office/officeart/2005/8/layout/vList4"/>
    <dgm:cxn modelId="{E07A39D6-669C-4ED7-B31A-52EAC1AF441B}" type="presParOf" srcId="{C2375981-99CE-443C-A680-70B80891A3EB}" destId="{68A0A1E4-3FA8-4278-9922-C0E6D6EE5E3C}" srcOrd="1" destOrd="0" presId="urn:microsoft.com/office/officeart/2005/8/layout/vList4"/>
    <dgm:cxn modelId="{B4384DF7-9774-40BD-85C8-EF71ED2FCCF7}" type="presParOf" srcId="{C2375981-99CE-443C-A680-70B80891A3EB}" destId="{5954702B-C253-4605-8225-C3933D62586D}" srcOrd="2" destOrd="0" presId="urn:microsoft.com/office/officeart/2005/8/layout/vList4"/>
    <dgm:cxn modelId="{E7A5BBFF-6497-4ABE-A9AE-6A15E4A1107F}" type="presParOf" srcId="{492CB882-2FF5-48CC-A9D8-D404F4696940}" destId="{2C54463F-592C-4E18-BF23-136AF6EC9778}" srcOrd="1" destOrd="0" presId="urn:microsoft.com/office/officeart/2005/8/layout/vList4"/>
    <dgm:cxn modelId="{45BE6295-1941-4834-AC35-761EC3149BDF}" type="presParOf" srcId="{492CB882-2FF5-48CC-A9D8-D404F4696940}" destId="{8068A2F0-9B07-421C-8C43-4B964CDC02E7}" srcOrd="2" destOrd="0" presId="urn:microsoft.com/office/officeart/2005/8/layout/vList4"/>
    <dgm:cxn modelId="{56A88A6E-47CD-4566-AEF3-A0935246397B}" type="presParOf" srcId="{8068A2F0-9B07-421C-8C43-4B964CDC02E7}" destId="{D23D2112-A976-4926-A6EF-9D6ADE4D4F8E}" srcOrd="0" destOrd="0" presId="urn:microsoft.com/office/officeart/2005/8/layout/vList4"/>
    <dgm:cxn modelId="{7F9F933D-2F64-4D70-BC49-F1C97DAD3090}" type="presParOf" srcId="{8068A2F0-9B07-421C-8C43-4B964CDC02E7}" destId="{5C9F5EFB-94F4-4D89-B1D3-955ED01DCBBC}" srcOrd="1" destOrd="0" presId="urn:microsoft.com/office/officeart/2005/8/layout/vList4"/>
    <dgm:cxn modelId="{371F0A00-D8DB-411C-ABEB-9296ACA632B8}" type="presParOf" srcId="{8068A2F0-9B07-421C-8C43-4B964CDC02E7}" destId="{AC2288F1-E9B8-4440-8FF9-63E4C17B0DCD}" srcOrd="2" destOrd="0" presId="urn:microsoft.com/office/officeart/2005/8/layout/vList4"/>
    <dgm:cxn modelId="{4B41F6DF-B9A9-4BCD-BD47-EED8E104C067}" type="presParOf" srcId="{492CB882-2FF5-48CC-A9D8-D404F4696940}" destId="{9CA41670-DA1E-4FC7-B5CD-4B53D882C8C3}" srcOrd="3" destOrd="0" presId="urn:microsoft.com/office/officeart/2005/8/layout/vList4"/>
    <dgm:cxn modelId="{4171CD71-B21D-449D-AAD0-F8F122856778}" type="presParOf" srcId="{492CB882-2FF5-48CC-A9D8-D404F4696940}" destId="{1E1E376E-6F2A-458D-B09E-C94BB5825977}" srcOrd="4" destOrd="0" presId="urn:microsoft.com/office/officeart/2005/8/layout/vList4"/>
    <dgm:cxn modelId="{BD4E8214-2521-4F09-802B-6A328CE99257}" type="presParOf" srcId="{1E1E376E-6F2A-458D-B09E-C94BB5825977}" destId="{5F3B65B8-C04D-421D-8125-B625E61A0AB3}" srcOrd="0" destOrd="0" presId="urn:microsoft.com/office/officeart/2005/8/layout/vList4"/>
    <dgm:cxn modelId="{662E1879-274E-41FA-A63C-2569CABCB25C}" type="presParOf" srcId="{1E1E376E-6F2A-458D-B09E-C94BB5825977}" destId="{576B07F5-AC6A-4630-BC6D-36AB79B1993C}" srcOrd="1" destOrd="0" presId="urn:microsoft.com/office/officeart/2005/8/layout/vList4"/>
    <dgm:cxn modelId="{933D240A-43CD-474C-BD4A-F1052BAF4913}" type="presParOf" srcId="{1E1E376E-6F2A-458D-B09E-C94BB5825977}" destId="{6B859F1D-0F97-426F-AA8E-DA82F853A9C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BC2FF-9EB8-4730-BF04-6E0544FD5D6D}" type="datetimeFigureOut">
              <a:rPr lang="es-MX" smtClean="0"/>
              <a:t>16/02/2018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8E8CB-A7FA-468B-83B9-0467D9F7CE00}" type="slidenum">
              <a:rPr lang="es-MX" smtClean="0"/>
              <a:t>‹Nº›</a:t>
            </a:fld>
            <a:endParaRPr lang="es-MX"/>
          </a:p>
        </p:txBody>
      </p:sp>
    </p:spTree>
    <p:extLst>
      <p:ext uri="{BB962C8B-B14F-4D97-AF65-F5344CB8AC3E}">
        <p14:creationId xmlns:p14="http://schemas.microsoft.com/office/powerpoint/2010/main" val="91822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8322CDD-9D6C-4F63-9EC2-648226624108}" type="slidenum">
              <a:rPr lang="es-ES" smtClean="0"/>
              <a:t>1</a:t>
            </a:fld>
            <a:endParaRPr lang="es-ES" dirty="0"/>
          </a:p>
        </p:txBody>
      </p:sp>
    </p:spTree>
    <p:extLst>
      <p:ext uri="{BB962C8B-B14F-4D97-AF65-F5344CB8AC3E}">
        <p14:creationId xmlns:p14="http://schemas.microsoft.com/office/powerpoint/2010/main" val="161360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0ED9937-D7D7-40EF-BC64-2A76D381945E}" type="datetimeFigureOut">
              <a:rPr lang="es-MX" smtClean="0"/>
              <a:t>16/02/2018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207041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0ED9937-D7D7-40EF-BC64-2A76D381945E}" type="datetimeFigureOut">
              <a:rPr lang="es-MX" smtClean="0"/>
              <a:t>16/02/2018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358642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0ED9937-D7D7-40EF-BC64-2A76D381945E}" type="datetimeFigureOut">
              <a:rPr lang="es-MX" smtClean="0"/>
              <a:t>16/02/2018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208323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0ED9937-D7D7-40EF-BC64-2A76D381945E}" type="datetimeFigureOut">
              <a:rPr lang="es-MX" smtClean="0"/>
              <a:t>16/02/2018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262278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0ED9937-D7D7-40EF-BC64-2A76D381945E}" type="datetimeFigureOut">
              <a:rPr lang="es-MX" smtClean="0"/>
              <a:t>16/02/2018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257498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0ED9937-D7D7-40EF-BC64-2A76D381945E}" type="datetimeFigureOut">
              <a:rPr lang="es-MX" smtClean="0"/>
              <a:t>16/02/2018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47241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0ED9937-D7D7-40EF-BC64-2A76D381945E}" type="datetimeFigureOut">
              <a:rPr lang="es-MX" smtClean="0"/>
              <a:t>16/02/2018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42560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0ED9937-D7D7-40EF-BC64-2A76D381945E}" type="datetimeFigureOut">
              <a:rPr lang="es-MX" smtClean="0"/>
              <a:t>16/02/2018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421761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ED9937-D7D7-40EF-BC64-2A76D381945E}" type="datetimeFigureOut">
              <a:rPr lang="es-MX" smtClean="0"/>
              <a:t>16/02/2018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225637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0ED9937-D7D7-40EF-BC64-2A76D381945E}" type="datetimeFigureOut">
              <a:rPr lang="es-MX" smtClean="0"/>
              <a:t>16/02/2018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383994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0ED9937-D7D7-40EF-BC64-2A76D381945E}" type="datetimeFigureOut">
              <a:rPr lang="es-MX" smtClean="0"/>
              <a:t>16/02/2018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C3212EF-9EE1-4515-A75A-AE8000B28E29}" type="slidenum">
              <a:rPr lang="es-MX" smtClean="0"/>
              <a:t>‹Nº›</a:t>
            </a:fld>
            <a:endParaRPr lang="es-MX"/>
          </a:p>
        </p:txBody>
      </p:sp>
    </p:spTree>
    <p:extLst>
      <p:ext uri="{BB962C8B-B14F-4D97-AF65-F5344CB8AC3E}">
        <p14:creationId xmlns:p14="http://schemas.microsoft.com/office/powerpoint/2010/main" val="73092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D9937-D7D7-40EF-BC64-2A76D381945E}" type="datetimeFigureOut">
              <a:rPr lang="es-MX" smtClean="0"/>
              <a:t>16/02/2018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212EF-9EE1-4515-A75A-AE8000B28E29}" type="slidenum">
              <a:rPr lang="es-MX" smtClean="0"/>
              <a:t>‹Nº›</a:t>
            </a:fld>
            <a:endParaRPr lang="es-MX"/>
          </a:p>
        </p:txBody>
      </p:sp>
    </p:spTree>
    <p:extLst>
      <p:ext uri="{BB962C8B-B14F-4D97-AF65-F5344CB8AC3E}">
        <p14:creationId xmlns:p14="http://schemas.microsoft.com/office/powerpoint/2010/main" val="123359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prendizajesclave.sep.gob.mx/index-multimedia-video5.html" TargetMode="External"/><Relationship Id="rId2" Type="http://schemas.openxmlformats.org/officeDocument/2006/relationships/hyperlink" Target="http://www.aprendizajesclave.sep.gob.mx/index-multimedia-video12.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p.me/p80pV8-b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 xmlns:a16="http://schemas.microsoft.com/office/drawing/2014/main" id="{9CF2E242-C80F-4115-B007-AAF355F23305}"/>
              </a:ext>
            </a:extLst>
          </p:cNvPr>
          <p:cNvSpPr/>
          <p:nvPr/>
        </p:nvSpPr>
        <p:spPr>
          <a:xfrm>
            <a:off x="4227509" y="2583636"/>
            <a:ext cx="7177140" cy="3447098"/>
          </a:xfrm>
          <a:prstGeom prst="rect">
            <a:avLst/>
          </a:prstGeom>
        </p:spPr>
        <p:txBody>
          <a:bodyPr wrap="square">
            <a:spAutoFit/>
          </a:bodyPr>
          <a:lstStyle/>
          <a:p>
            <a:pPr algn="ctr"/>
            <a:r>
              <a:rPr lang="es-ES" sz="4400" b="1" noProof="1" smtClean="0">
                <a:ln w="0"/>
                <a:solidFill>
                  <a:srgbClr val="FF6600"/>
                </a:solidFill>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rPr>
              <a:t>CTE </a:t>
            </a:r>
          </a:p>
          <a:p>
            <a:pPr algn="ctr"/>
            <a:r>
              <a:rPr lang="es-ES" sz="3600" b="1" noProof="1">
                <a:ln w="0"/>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rPr>
              <a:t>5</a:t>
            </a:r>
            <a:r>
              <a:rPr lang="es-ES" sz="3600" b="1" noProof="1" smtClean="0">
                <a:ln w="0"/>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rPr>
              <a:t>ª sesión ordinaria</a:t>
            </a:r>
          </a:p>
          <a:p>
            <a:pPr algn="r"/>
            <a:endParaRPr lang="es-ES" sz="3600" b="1" noProof="1" smtClean="0">
              <a:ln w="0"/>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endParaRPr>
          </a:p>
          <a:p>
            <a:pPr algn="r"/>
            <a:r>
              <a:rPr lang="es-ES" sz="3600" b="1" noProof="1" smtClean="0">
                <a:ln w="0"/>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rPr>
              <a:t>Febrero de 2018</a:t>
            </a:r>
            <a:endParaRPr lang="es-ES" sz="6600" b="1" noProof="1" smtClean="0">
              <a:ln w="0"/>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endParaRPr>
          </a:p>
          <a:p>
            <a:pPr algn="ctr"/>
            <a:endParaRPr lang="es-ES" sz="6600" b="1" noProof="1">
              <a:ln w="0"/>
              <a:solidFill>
                <a:schemeClr val="accent1"/>
              </a:solidFill>
              <a:effectLst>
                <a:outerShdw blurRad="38100" dist="19050" dir="2700000" algn="tl" rotWithShape="0">
                  <a:schemeClr val="dk1">
                    <a:alpha val="40000"/>
                  </a:schemeClr>
                </a:outerShdw>
              </a:effectLst>
              <a:latin typeface="Century Gothic" panose="020B0502020202020204" pitchFamily="34" charset="0"/>
              <a:ea typeface="AManoBoldensada" panose="02000803000000000000" pitchFamily="2" charset="0"/>
            </a:endParaRPr>
          </a:p>
        </p:txBody>
      </p:sp>
      <p:sp>
        <p:nvSpPr>
          <p:cNvPr id="10" name="Título 1">
            <a:extLst>
              <a:ext uri="{FF2B5EF4-FFF2-40B4-BE49-F238E27FC236}">
                <a16:creationId xmlns="" xmlns:a16="http://schemas.microsoft.com/office/drawing/2014/main" id="{9F82D603-1DD6-4246-8425-F79556131EFB}"/>
              </a:ext>
            </a:extLst>
          </p:cNvPr>
          <p:cNvSpPr txBox="1">
            <a:spLocks/>
          </p:cNvSpPr>
          <p:nvPr/>
        </p:nvSpPr>
        <p:spPr>
          <a:xfrm>
            <a:off x="3694242" y="932146"/>
            <a:ext cx="9601200" cy="1391478"/>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r>
              <a:rPr lang="es-MX" sz="8800" cap="none" dirty="0" smtClean="0">
                <a:solidFill>
                  <a:srgbClr val="0070C0"/>
                </a:solidFill>
                <a:latin typeface="Century Gothic" panose="020B0502020202020204" pitchFamily="34" charset="0"/>
              </a:rPr>
              <a:t>Bienvenidos</a:t>
            </a:r>
            <a:endParaRPr lang="es-MX" sz="8800" cap="none" dirty="0">
              <a:solidFill>
                <a:srgbClr val="0070C0"/>
              </a:solidFill>
              <a:latin typeface="Century Gothic" panose="020B0502020202020204" pitchFamily="34" charset="0"/>
            </a:endParaRPr>
          </a:p>
        </p:txBody>
      </p:sp>
      <p:pic>
        <p:nvPicPr>
          <p:cNvPr id="2" name="Imagen 1"/>
          <p:cNvPicPr>
            <a:picLocks noChangeAspect="1"/>
          </p:cNvPicPr>
          <p:nvPr/>
        </p:nvPicPr>
        <p:blipFill>
          <a:blip r:embed="rId3"/>
          <a:stretch>
            <a:fillRect/>
          </a:stretch>
        </p:blipFill>
        <p:spPr>
          <a:xfrm>
            <a:off x="321529" y="478732"/>
            <a:ext cx="4314261" cy="5759647"/>
          </a:xfrm>
          <a:prstGeom prst="rect">
            <a:avLst/>
          </a:prstGeom>
          <a:ln>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75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104" y="0"/>
            <a:ext cx="10515600" cy="1325563"/>
          </a:xfrm>
        </p:spPr>
        <p:txBody>
          <a:bodyPr>
            <a:normAutofit/>
          </a:bodyPr>
          <a:lstStyle/>
          <a:p>
            <a:r>
              <a:rPr lang="es-MX" sz="7200" b="1" dirty="0" smtClean="0">
                <a:solidFill>
                  <a:srgbClr val="0070C0"/>
                </a:solidFill>
              </a:rPr>
              <a:t>Materiales</a:t>
            </a:r>
            <a:r>
              <a:rPr lang="es-MX" sz="7200" b="1" dirty="0" smtClean="0"/>
              <a:t>:</a:t>
            </a:r>
            <a:endParaRPr lang="es-MX" sz="7200" b="1" dirty="0"/>
          </a:p>
        </p:txBody>
      </p:sp>
      <p:sp>
        <p:nvSpPr>
          <p:cNvPr id="3" name="Marcador de contenido 2"/>
          <p:cNvSpPr>
            <a:spLocks noGrp="1"/>
          </p:cNvSpPr>
          <p:nvPr>
            <p:ph idx="1"/>
          </p:nvPr>
        </p:nvSpPr>
        <p:spPr>
          <a:xfrm>
            <a:off x="104103" y="1669143"/>
            <a:ext cx="11677079" cy="4932984"/>
          </a:xfrm>
        </p:spPr>
        <p:txBody>
          <a:bodyPr>
            <a:noAutofit/>
          </a:bodyPr>
          <a:lstStyle/>
          <a:p>
            <a:r>
              <a:rPr lang="es-MX" sz="2600" dirty="0"/>
              <a:t>Copias del material impreso de la Sección “Autonomía curricular” del</a:t>
            </a:r>
            <a:br>
              <a:rPr lang="es-MX" sz="2600" dirty="0"/>
            </a:br>
            <a:r>
              <a:rPr lang="es-MX" sz="2600" dirty="0"/>
              <a:t>Plan y programas de estudio, pp. 613-630, disponible en: http://www.</a:t>
            </a:r>
            <a:br>
              <a:rPr lang="es-MX" sz="2600" dirty="0"/>
            </a:br>
            <a:r>
              <a:rPr lang="es-MX" sz="2600" dirty="0"/>
              <a:t>aprendizajesclave.sep.gob.mx/descargables/AMBITOS_AUTONOMIA_</a:t>
            </a:r>
            <a:br>
              <a:rPr lang="es-MX" sz="2600" dirty="0"/>
            </a:br>
            <a:r>
              <a:rPr lang="es-MX" sz="2600" dirty="0" smtClean="0"/>
              <a:t>CURRICULAR.pdf</a:t>
            </a:r>
          </a:p>
          <a:p>
            <a:r>
              <a:rPr lang="es-MX" sz="2600" dirty="0" smtClean="0"/>
              <a:t>Cartel de Autonomía Curricular, entregado a las escuelas a fines de 2017.</a:t>
            </a:r>
          </a:p>
          <a:p>
            <a:r>
              <a:rPr lang="es-MX" sz="2600" dirty="0" smtClean="0"/>
              <a:t>Infografía </a:t>
            </a:r>
            <a:r>
              <a:rPr lang="es-MX" sz="2600" dirty="0"/>
              <a:t>animada sobre la Autonomía Curricular, disponible en:</a:t>
            </a:r>
            <a:br>
              <a:rPr lang="es-MX" sz="2600" dirty="0"/>
            </a:br>
            <a:r>
              <a:rPr lang="es-MX" sz="2600" dirty="0"/>
              <a:t>http://www.aprendizajesclave.sep.gob.mx/index-multimedia-video5.html</a:t>
            </a:r>
            <a:br>
              <a:rPr lang="es-MX" sz="2600" dirty="0"/>
            </a:br>
            <a:r>
              <a:rPr lang="es-MX" sz="2600" dirty="0"/>
              <a:t>http://</a:t>
            </a:r>
            <a:r>
              <a:rPr lang="es-MX" sz="2600" dirty="0" smtClean="0"/>
              <a:t>www.aprendizajesclave.sep.gob.mx/index-multimedia-video12.html</a:t>
            </a:r>
          </a:p>
          <a:p>
            <a:r>
              <a:rPr lang="es-MX" sz="2600" dirty="0" smtClean="0"/>
              <a:t>Presentación </a:t>
            </a:r>
            <a:r>
              <a:rPr lang="es-MX" sz="2600" dirty="0"/>
              <a:t>“Análisis de FODA” (</a:t>
            </a:r>
            <a:r>
              <a:rPr lang="es-MX" sz="2600" dirty="0" err="1"/>
              <a:t>ppt</a:t>
            </a:r>
            <a:r>
              <a:rPr lang="es-MX" sz="2600" dirty="0"/>
              <a:t> disponible en: basica.sep.gob.mx).</a:t>
            </a:r>
            <a:r>
              <a:rPr lang="es-MX" sz="2600" b="1" baseline="30000" dirty="0" smtClean="0">
                <a:solidFill>
                  <a:srgbClr val="FF0000"/>
                </a:solidFill>
              </a:rPr>
              <a:t>4</a:t>
            </a:r>
          </a:p>
          <a:p>
            <a:r>
              <a:rPr lang="es-MX" sz="2600" dirty="0" smtClean="0"/>
              <a:t>Hojas </a:t>
            </a:r>
            <a:r>
              <a:rPr lang="es-MX" sz="2600" dirty="0"/>
              <a:t>para </a:t>
            </a:r>
            <a:r>
              <a:rPr lang="es-MX" sz="2600" dirty="0" err="1"/>
              <a:t>rotafolio</a:t>
            </a:r>
            <a:r>
              <a:rPr lang="es-MX" sz="2600" dirty="0" smtClean="0"/>
              <a:t>.</a:t>
            </a:r>
          </a:p>
          <a:p>
            <a:r>
              <a:rPr lang="es-MX" sz="2600" dirty="0" smtClean="0"/>
              <a:t>Cuaderno </a:t>
            </a:r>
            <a:r>
              <a:rPr lang="es-MX" sz="2600" dirty="0"/>
              <a:t>de Bitácora del CTE</a:t>
            </a:r>
            <a:r>
              <a:rPr lang="es-MX" sz="2600" dirty="0" smtClean="0"/>
              <a:t> </a:t>
            </a:r>
            <a:endParaRPr lang="es-MX" sz="2600" dirty="0"/>
          </a:p>
        </p:txBody>
      </p:sp>
      <p:pic>
        <p:nvPicPr>
          <p:cNvPr id="1028" name="Picture 4" descr="Escrituras, Escribir, Nota, Cuaderno, Cuadernos, Mes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003" b="5578"/>
          <a:stretch/>
        </p:blipFill>
        <p:spPr bwMode="auto">
          <a:xfrm>
            <a:off x="10140284" y="31412"/>
            <a:ext cx="1956179" cy="175644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981739" y="6202017"/>
            <a:ext cx="8905461" cy="400110"/>
          </a:xfrm>
          <a:prstGeom prst="rect">
            <a:avLst/>
          </a:prstGeom>
          <a:noFill/>
        </p:spPr>
        <p:txBody>
          <a:bodyPr wrap="square" rtlCol="0">
            <a:spAutoFit/>
          </a:bodyPr>
          <a:lstStyle/>
          <a:p>
            <a:pPr algn="r"/>
            <a:r>
              <a:rPr lang="es-MX" sz="2000" dirty="0"/>
              <a:t>4</a:t>
            </a:r>
            <a:r>
              <a:rPr lang="es-MX" sz="2000" dirty="0" smtClean="0"/>
              <a:t>: Ver notas en siguiente diapositiva (página 8 de la guía).</a:t>
            </a:r>
            <a:endParaRPr lang="es-MX" sz="2000" dirty="0"/>
          </a:p>
        </p:txBody>
      </p:sp>
    </p:spTree>
    <p:extLst>
      <p:ext uri="{BB962C8B-B14F-4D97-AF65-F5344CB8AC3E}">
        <p14:creationId xmlns:p14="http://schemas.microsoft.com/office/powerpoint/2010/main" val="41477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1938" y="1070251"/>
            <a:ext cx="11087637" cy="4351338"/>
          </a:xfrm>
        </p:spPr>
        <p:txBody>
          <a:bodyPr/>
          <a:lstStyle/>
          <a:p>
            <a:pPr marL="0" indent="0">
              <a:buNone/>
            </a:pPr>
            <a:endParaRPr lang="es-MX" sz="5500" b="1" baseline="30000" dirty="0" smtClean="0">
              <a:solidFill>
                <a:srgbClr val="FF0000"/>
              </a:solidFill>
            </a:endParaRPr>
          </a:p>
          <a:p>
            <a:pPr marL="0" indent="0">
              <a:buNone/>
            </a:pPr>
            <a:r>
              <a:rPr lang="es-MX" sz="5500" b="1" baseline="30000" dirty="0" smtClean="0">
                <a:solidFill>
                  <a:srgbClr val="FF0000"/>
                </a:solidFill>
              </a:rPr>
              <a:t>Notas al pie:</a:t>
            </a:r>
          </a:p>
          <a:p>
            <a:pPr marL="0" indent="0">
              <a:buNone/>
            </a:pPr>
            <a:r>
              <a:rPr lang="es-MX" b="1" baseline="30000" dirty="0" smtClean="0">
                <a:solidFill>
                  <a:srgbClr val="FF0000"/>
                </a:solidFill>
              </a:rPr>
              <a:t>4</a:t>
            </a:r>
            <a:r>
              <a:rPr lang="es-MX" dirty="0" smtClean="0"/>
              <a:t> El </a:t>
            </a:r>
            <a:r>
              <a:rPr lang="es-MX" dirty="0"/>
              <a:t>análisis FODA, que en esta ocasión se propone, tiene como propósito llevar al colectivo docente a </a:t>
            </a:r>
            <a:r>
              <a:rPr lang="es-MX" dirty="0" smtClean="0"/>
              <a:t>identificar </a:t>
            </a:r>
            <a:r>
              <a:rPr lang="es-MX" dirty="0"/>
              <a:t>sus fortalezas </a:t>
            </a:r>
            <a:r>
              <a:rPr lang="es-MX" dirty="0" smtClean="0"/>
              <a:t>y debilidades </a:t>
            </a:r>
            <a:r>
              <a:rPr lang="es-MX" dirty="0"/>
              <a:t>para tomar una mejor decisión acerca del ámbito curricular a desarrollar en el ciclo escolar </a:t>
            </a:r>
            <a:r>
              <a:rPr lang="es-MX" dirty="0" smtClean="0"/>
              <a:t>2018-2019. </a:t>
            </a:r>
            <a:br>
              <a:rPr lang="es-MX" dirty="0" smtClean="0"/>
            </a:br>
            <a:endParaRPr lang="es-MX" dirty="0"/>
          </a:p>
        </p:txBody>
      </p:sp>
      <p:sp>
        <p:nvSpPr>
          <p:cNvPr id="4" name="Pergamino horizontal 3"/>
          <p:cNvSpPr/>
          <p:nvPr/>
        </p:nvSpPr>
        <p:spPr>
          <a:xfrm>
            <a:off x="160976" y="285750"/>
            <a:ext cx="11535724" cy="6008411"/>
          </a:xfrm>
          <a:prstGeom prst="horizontalScroll">
            <a:avLst>
              <a:gd name="adj" fmla="val 76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16786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5500" b="1" dirty="0" smtClean="0">
                <a:solidFill>
                  <a:srgbClr val="0070C0"/>
                </a:solidFill>
              </a:rPr>
              <a:t>Productos</a:t>
            </a:r>
            <a:endParaRPr lang="es-MX" sz="5500" b="1" dirty="0">
              <a:solidFill>
                <a:srgbClr val="0070C0"/>
              </a:solidFill>
            </a:endParaRPr>
          </a:p>
        </p:txBody>
      </p:sp>
      <p:sp>
        <p:nvSpPr>
          <p:cNvPr id="3" name="Marcador de contenido 2"/>
          <p:cNvSpPr>
            <a:spLocks noGrp="1"/>
          </p:cNvSpPr>
          <p:nvPr>
            <p:ph idx="1"/>
          </p:nvPr>
        </p:nvSpPr>
        <p:spPr>
          <a:xfrm>
            <a:off x="169461" y="1579965"/>
            <a:ext cx="6804546" cy="4351338"/>
          </a:xfrm>
        </p:spPr>
        <p:txBody>
          <a:bodyPr/>
          <a:lstStyle/>
          <a:p>
            <a:r>
              <a:rPr lang="es-MX" dirty="0"/>
              <a:t>Registro de las acciones por realizar durante los siguientes meses</a:t>
            </a:r>
            <a:br>
              <a:rPr lang="es-MX" dirty="0"/>
            </a:br>
            <a:r>
              <a:rPr lang="es-MX" dirty="0"/>
              <a:t>para lograr los aprendizajes de los alumnos, y las destinadas a los</a:t>
            </a:r>
            <a:br>
              <a:rPr lang="es-MX" dirty="0"/>
            </a:br>
            <a:r>
              <a:rPr lang="es-MX" dirty="0"/>
              <a:t>alumnos que requieren mayor apoyo</a:t>
            </a:r>
            <a:r>
              <a:rPr lang="es-MX" dirty="0" smtClean="0"/>
              <a:t>.</a:t>
            </a:r>
          </a:p>
          <a:p>
            <a:r>
              <a:rPr lang="es-MX" dirty="0" smtClean="0"/>
              <a:t>Acuerdos </a:t>
            </a:r>
            <a:r>
              <a:rPr lang="es-MX" dirty="0"/>
              <a:t>en torno a la participación de cada docente en la sesión de</a:t>
            </a:r>
            <a:br>
              <a:rPr lang="es-MX" dirty="0"/>
            </a:br>
            <a:r>
              <a:rPr lang="es-MX" dirty="0"/>
              <a:t>Aprendizaje entre escuelas</a:t>
            </a:r>
            <a:r>
              <a:rPr lang="es-MX" dirty="0" smtClean="0"/>
              <a:t>.</a:t>
            </a:r>
          </a:p>
          <a:p>
            <a:r>
              <a:rPr lang="es-MX" dirty="0" smtClean="0"/>
              <a:t>Acuerdos </a:t>
            </a:r>
            <a:r>
              <a:rPr lang="es-MX" dirty="0"/>
              <a:t>para realizar el análisis FODA de la </a:t>
            </a:r>
            <a:r>
              <a:rPr lang="es-MX" dirty="0" smtClean="0"/>
              <a:t>escuela</a:t>
            </a:r>
            <a:r>
              <a:rPr lang="es-MX" dirty="0"/>
              <a:t>.</a:t>
            </a:r>
          </a:p>
        </p:txBody>
      </p:sp>
      <p:pic>
        <p:nvPicPr>
          <p:cNvPr id="2052" name="Picture 4" descr="Oficina, Notas, Bloc De Notas, Empres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913" y="1690688"/>
            <a:ext cx="4491227" cy="298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7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7200" b="1" dirty="0" smtClean="0">
                <a:solidFill>
                  <a:srgbClr val="0070C0"/>
                </a:solidFill>
              </a:rPr>
              <a:t>Organicemos nuestro CTE</a:t>
            </a:r>
            <a:endParaRPr lang="es-MX" sz="7200" b="1" dirty="0">
              <a:solidFill>
                <a:srgbClr val="0070C0"/>
              </a:solidFill>
            </a:endParaRPr>
          </a:p>
        </p:txBody>
      </p:sp>
      <p:sp>
        <p:nvSpPr>
          <p:cNvPr id="3" name="Marcador de contenido 2"/>
          <p:cNvSpPr>
            <a:spLocks noGrp="1"/>
          </p:cNvSpPr>
          <p:nvPr>
            <p:ph idx="1"/>
          </p:nvPr>
        </p:nvSpPr>
        <p:spPr/>
        <p:txBody>
          <a:bodyPr>
            <a:normAutofit lnSpcReduction="10000"/>
          </a:bodyPr>
          <a:lstStyle/>
          <a:p>
            <a:pPr marL="514350" indent="-514350">
              <a:buFont typeface="+mj-lt"/>
              <a:buAutoNum type="arabicPeriod"/>
            </a:pPr>
            <a:r>
              <a:rPr lang="es-MX" dirty="0" smtClean="0"/>
              <a:t>Dé </a:t>
            </a:r>
            <a:r>
              <a:rPr lang="es-MX" dirty="0"/>
              <a:t>la bienvenida al colectivo docente a esta quinta sesión, e invite a </a:t>
            </a:r>
            <a:r>
              <a:rPr lang="es-MX" dirty="0" smtClean="0"/>
              <a:t>todos a </a:t>
            </a:r>
            <a:r>
              <a:rPr lang="es-MX" dirty="0"/>
              <a:t>participar de manera colegiada, </a:t>
            </a:r>
            <a:r>
              <a:rPr lang="es-MX" dirty="0" err="1"/>
              <a:t>reﬂexiva</a:t>
            </a:r>
            <a:r>
              <a:rPr lang="es-MX" dirty="0"/>
              <a:t>, con disposición y apertura total, </a:t>
            </a:r>
            <a:r>
              <a:rPr lang="es-MX" dirty="0" smtClean="0"/>
              <a:t>a fin </a:t>
            </a:r>
            <a:r>
              <a:rPr lang="es-MX" dirty="0"/>
              <a:t>de lograr un buen desarrollo de los trabajos</a:t>
            </a:r>
            <a:r>
              <a:rPr lang="es-MX" dirty="0" smtClean="0"/>
              <a:t>.</a:t>
            </a:r>
          </a:p>
          <a:p>
            <a:pPr marL="514350" indent="-514350">
              <a:buFont typeface="+mj-lt"/>
              <a:buAutoNum type="arabicPeriod"/>
            </a:pPr>
            <a:r>
              <a:rPr lang="es-MX" dirty="0" smtClean="0"/>
              <a:t>Solicite </a:t>
            </a:r>
            <a:r>
              <a:rPr lang="es-MX" dirty="0"/>
              <a:t>la lectura de la Introducción y los Propósitos de la sesión de trabajo</a:t>
            </a:r>
            <a:r>
              <a:rPr lang="es-MX" dirty="0" smtClean="0"/>
              <a:t>. Pida </a:t>
            </a:r>
            <a:r>
              <a:rPr lang="es-MX" dirty="0"/>
              <a:t>que se destaque lo que se espera lograr en cada apartado</a:t>
            </a:r>
            <a:r>
              <a:rPr lang="es-MX" dirty="0" smtClean="0"/>
              <a:t>.</a:t>
            </a:r>
          </a:p>
          <a:p>
            <a:pPr marL="514350" indent="-514350">
              <a:buFont typeface="+mj-lt"/>
              <a:buAutoNum type="arabicPeriod"/>
            </a:pPr>
            <a:r>
              <a:rPr lang="es-MX" dirty="0" smtClean="0"/>
              <a:t>Nombren </a:t>
            </a:r>
            <a:r>
              <a:rPr lang="es-MX" dirty="0"/>
              <a:t>al responsable de registrar, en el Cuaderno de Bitácora del CTE, </a:t>
            </a:r>
            <a:r>
              <a:rPr lang="es-MX" dirty="0" smtClean="0"/>
              <a:t>los acuerdos </a:t>
            </a:r>
            <a:r>
              <a:rPr lang="es-MX" dirty="0"/>
              <a:t>y compromisos a los que llegue el colectivo docente en la sesión </a:t>
            </a:r>
            <a:r>
              <a:rPr lang="es-MX" dirty="0" smtClean="0"/>
              <a:t>de trabajo.</a:t>
            </a:r>
          </a:p>
          <a:p>
            <a:pPr marL="514350" indent="-514350">
              <a:buFont typeface="+mj-lt"/>
              <a:buAutoNum type="arabicPeriod"/>
            </a:pPr>
            <a:r>
              <a:rPr lang="es-MX" dirty="0" smtClean="0"/>
              <a:t>Recupere </a:t>
            </a:r>
            <a:r>
              <a:rPr lang="es-MX" dirty="0"/>
              <a:t>las normas de convivencia en grupo, necesarias para generar </a:t>
            </a:r>
            <a:r>
              <a:rPr lang="es-MX" dirty="0" smtClean="0"/>
              <a:t>un ambiente </a:t>
            </a:r>
            <a:r>
              <a:rPr lang="es-MX" dirty="0"/>
              <a:t>de trabajo productivo, cordial y respetuoso.</a:t>
            </a:r>
            <a:r>
              <a:rPr lang="es-MX" dirty="0" smtClean="0"/>
              <a:t> </a:t>
            </a:r>
            <a:endParaRPr lang="es-MX" dirty="0"/>
          </a:p>
        </p:txBody>
      </p:sp>
    </p:spTree>
    <p:extLst>
      <p:ext uri="{BB962C8B-B14F-4D97-AF65-F5344CB8AC3E}">
        <p14:creationId xmlns:p14="http://schemas.microsoft.com/office/powerpoint/2010/main" val="11373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187" y="500379"/>
            <a:ext cx="7391401" cy="1325563"/>
          </a:xfrm>
        </p:spPr>
        <p:txBody>
          <a:bodyPr>
            <a:normAutofit/>
          </a:bodyPr>
          <a:lstStyle/>
          <a:p>
            <a:r>
              <a:rPr lang="es-MX" b="1" dirty="0" smtClean="0">
                <a:solidFill>
                  <a:srgbClr val="0070C0"/>
                </a:solidFill>
              </a:rPr>
              <a:t>¿Qué avances tenemos a la mitad del ciclo escolar?</a:t>
            </a:r>
            <a:endParaRPr lang="es-MX" b="1" dirty="0">
              <a:solidFill>
                <a:srgbClr val="0070C0"/>
              </a:solidFill>
            </a:endParaRPr>
          </a:p>
        </p:txBody>
      </p:sp>
      <p:sp>
        <p:nvSpPr>
          <p:cNvPr id="3" name="Marcador de contenido 2"/>
          <p:cNvSpPr>
            <a:spLocks noGrp="1"/>
          </p:cNvSpPr>
          <p:nvPr>
            <p:ph idx="1"/>
          </p:nvPr>
        </p:nvSpPr>
        <p:spPr>
          <a:xfrm>
            <a:off x="278641" y="2235057"/>
            <a:ext cx="10803340" cy="4752596"/>
          </a:xfrm>
        </p:spPr>
        <p:txBody>
          <a:bodyPr>
            <a:normAutofit fontScale="70000" lnSpcReduction="20000"/>
          </a:bodyPr>
          <a:lstStyle/>
          <a:p>
            <a:pPr marL="0" indent="0" algn="just">
              <a:buNone/>
            </a:pPr>
            <a:r>
              <a:rPr lang="es-MX" sz="4500" dirty="0" smtClean="0"/>
              <a:t>En </a:t>
            </a:r>
            <a:r>
              <a:rPr lang="es-MX" sz="4500" dirty="0"/>
              <a:t>este momento las escuelas se encuentran a la mitad del ciclo escolar. Es conveniente que los maestros valoren los avances alcanzados hasta hoy y las </a:t>
            </a:r>
            <a:r>
              <a:rPr lang="es-MX" sz="4500" dirty="0" smtClean="0"/>
              <a:t>dificultades que persisten </a:t>
            </a:r>
            <a:r>
              <a:rPr lang="es-MX" sz="4500" dirty="0"/>
              <a:t>en el aprendizaje de los alumnos. Esto conlleva a realizar un cotejo entre </a:t>
            </a:r>
            <a:r>
              <a:rPr lang="es-MX" sz="4500" dirty="0" smtClean="0"/>
              <a:t>los conocimientos </a:t>
            </a:r>
            <a:r>
              <a:rPr lang="es-MX" sz="4500" dirty="0"/>
              <a:t>y las habilidades </a:t>
            </a:r>
            <a:r>
              <a:rPr lang="es-MX" sz="4500" dirty="0" smtClean="0"/>
              <a:t>identificadas </a:t>
            </a:r>
            <a:r>
              <a:rPr lang="es-MX" sz="4500" dirty="0"/>
              <a:t>al inicio del ciclo escolar, y lo </a:t>
            </a:r>
            <a:r>
              <a:rPr lang="es-MX" sz="4500" dirty="0" smtClean="0"/>
              <a:t>alcanzado hasta </a:t>
            </a:r>
            <a:r>
              <a:rPr lang="es-MX" sz="4500" dirty="0"/>
              <a:t>ahora</a:t>
            </a:r>
            <a:r>
              <a:rPr lang="es-MX" sz="4500" dirty="0" smtClean="0"/>
              <a:t>.</a:t>
            </a:r>
          </a:p>
          <a:p>
            <a:pPr marL="0" indent="0" algn="just">
              <a:buNone/>
            </a:pPr>
            <a:r>
              <a:rPr lang="es-MX" sz="4500" dirty="0" smtClean="0"/>
              <a:t>Uno </a:t>
            </a:r>
            <a:r>
              <a:rPr lang="es-MX" sz="4500" dirty="0"/>
              <a:t>de los compromisos de la primera sesión ordinaria fue establecer qué cambios </a:t>
            </a:r>
            <a:r>
              <a:rPr lang="es-MX" sz="4500" dirty="0" smtClean="0"/>
              <a:t> de mejora</a:t>
            </a:r>
            <a:r>
              <a:rPr lang="es-MX" sz="4500" dirty="0"/>
              <a:t>, con respecto a los resultados obtenidos en la evaluación diagnóstica, se proponía lograr la escuela a la mitad y al </a:t>
            </a:r>
            <a:r>
              <a:rPr lang="es-MX" sz="4500" dirty="0" smtClean="0"/>
              <a:t>final </a:t>
            </a:r>
            <a:r>
              <a:rPr lang="es-MX" sz="4500" dirty="0"/>
              <a:t>de este año lectivo. En esta ocasión </a:t>
            </a:r>
            <a:r>
              <a:rPr lang="es-MX" sz="4500" dirty="0" smtClean="0"/>
              <a:t>habremos de </a:t>
            </a:r>
            <a:r>
              <a:rPr lang="es-MX" sz="4500" dirty="0"/>
              <a:t>valorar si existieron avances en el aprendizaje de los alumnos o no, a partir de </a:t>
            </a:r>
            <a:r>
              <a:rPr lang="es-MX" sz="4500" dirty="0" smtClean="0"/>
              <a:t>lo que </a:t>
            </a:r>
            <a:r>
              <a:rPr lang="es-MX" sz="4500" dirty="0"/>
              <a:t>comprometieron de su intervención docente.</a:t>
            </a:r>
            <a:r>
              <a:rPr lang="es-MX" sz="4500" dirty="0" smtClean="0"/>
              <a:t> </a:t>
            </a:r>
          </a:p>
        </p:txBody>
      </p:sp>
      <p:pic>
        <p:nvPicPr>
          <p:cNvPr id="4" name="Imagen 3"/>
          <p:cNvPicPr>
            <a:picLocks noChangeAspect="1"/>
          </p:cNvPicPr>
          <p:nvPr/>
        </p:nvPicPr>
        <p:blipFill>
          <a:blip r:embed="rId2"/>
          <a:stretch>
            <a:fillRect/>
          </a:stretch>
        </p:blipFill>
        <p:spPr>
          <a:xfrm>
            <a:off x="8423583" y="252773"/>
            <a:ext cx="3196917" cy="1900409"/>
          </a:xfrm>
          <a:prstGeom prst="rect">
            <a:avLst/>
          </a:prstGeom>
        </p:spPr>
      </p:pic>
    </p:spTree>
    <p:extLst>
      <p:ext uri="{BB962C8B-B14F-4D97-AF65-F5344CB8AC3E}">
        <p14:creationId xmlns:p14="http://schemas.microsoft.com/office/powerpoint/2010/main" val="7183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187" y="500379"/>
            <a:ext cx="7391401" cy="1325563"/>
          </a:xfrm>
        </p:spPr>
        <p:txBody>
          <a:bodyPr>
            <a:normAutofit/>
          </a:bodyPr>
          <a:lstStyle/>
          <a:p>
            <a:r>
              <a:rPr lang="es-MX" b="1" dirty="0" smtClean="0">
                <a:solidFill>
                  <a:srgbClr val="0070C0"/>
                </a:solidFill>
              </a:rPr>
              <a:t>¿Qué avances tenemos a la mitad del ciclo escolar?</a:t>
            </a:r>
            <a:endParaRPr lang="es-MX" b="1" dirty="0">
              <a:solidFill>
                <a:srgbClr val="0070C0"/>
              </a:solidFill>
            </a:endParaRPr>
          </a:p>
        </p:txBody>
      </p:sp>
      <p:sp>
        <p:nvSpPr>
          <p:cNvPr id="3" name="Marcador de contenido 2"/>
          <p:cNvSpPr>
            <a:spLocks noGrp="1"/>
          </p:cNvSpPr>
          <p:nvPr>
            <p:ph idx="1"/>
          </p:nvPr>
        </p:nvSpPr>
        <p:spPr>
          <a:xfrm>
            <a:off x="278640" y="2235057"/>
            <a:ext cx="11456159" cy="4752596"/>
          </a:xfrm>
        </p:spPr>
        <p:txBody>
          <a:bodyPr>
            <a:normAutofit fontScale="77500" lnSpcReduction="20000"/>
          </a:bodyPr>
          <a:lstStyle/>
          <a:p>
            <a:pPr marL="742950" indent="-742950" algn="just">
              <a:buClr>
                <a:srgbClr val="FF0000"/>
              </a:buClr>
              <a:buFont typeface="+mj-lt"/>
              <a:buAutoNum type="arabicPeriod" startAt="5"/>
            </a:pPr>
            <a:r>
              <a:rPr lang="es-MX" sz="4000" dirty="0"/>
              <a:t>Recuperen, individualmente, los resultados de la evaluación diagnóstica de </a:t>
            </a:r>
            <a:r>
              <a:rPr lang="es-MX" sz="4000" dirty="0" smtClean="0"/>
              <a:t>su grupo</a:t>
            </a:r>
            <a:r>
              <a:rPr lang="es-MX" sz="4000" dirty="0"/>
              <a:t>, sus observaciones de clase, así como los resultados de </a:t>
            </a:r>
            <a:r>
              <a:rPr lang="es-MX" sz="4000" dirty="0" smtClean="0"/>
              <a:t>evaluación y asistencia</a:t>
            </a:r>
            <a:r>
              <a:rPr lang="es-MX" sz="4000" dirty="0"/>
              <a:t>. Organícenlos de manera que puedan ser cotejados con los resultados que en este momento tienen de sus alumnos. Por ejemplo: </a:t>
            </a:r>
            <a:r>
              <a:rPr lang="es-MX" sz="4000" dirty="0" smtClean="0"/>
              <a:t>empaten las gráficas </a:t>
            </a:r>
            <a:r>
              <a:rPr lang="es-MX" sz="4000" dirty="0"/>
              <a:t>de resultados de la misma evaluación, los tableros con </a:t>
            </a:r>
            <a:r>
              <a:rPr lang="es-MX" sz="4000" dirty="0" smtClean="0"/>
              <a:t>indicadores iguales</a:t>
            </a:r>
            <a:r>
              <a:rPr lang="es-MX" sz="4000" dirty="0"/>
              <a:t>, los registros con información parecida, etcétera.</a:t>
            </a:r>
            <a:r>
              <a:rPr lang="es-MX" sz="4000" dirty="0" smtClean="0"/>
              <a:t> </a:t>
            </a:r>
          </a:p>
          <a:p>
            <a:pPr marL="742950" indent="-742950" algn="just">
              <a:buFont typeface="+mj-lt"/>
              <a:buAutoNum type="arabicPeriod" startAt="6"/>
            </a:pPr>
            <a:r>
              <a:rPr lang="es-MX" sz="4000" dirty="0"/>
              <a:t>Destaquen con diferentes colores la información relevante, la que </a:t>
            </a:r>
            <a:r>
              <a:rPr lang="es-MX" sz="4000" dirty="0" smtClean="0"/>
              <a:t>contrasta y </a:t>
            </a:r>
            <a:r>
              <a:rPr lang="es-MX" sz="4000" dirty="0"/>
              <a:t>la que permanece sin cambio, para tener oportunidad de hacer un </a:t>
            </a:r>
            <a:r>
              <a:rPr lang="es-MX" sz="4000" dirty="0" smtClean="0"/>
              <a:t>análisis más </a:t>
            </a:r>
            <a:r>
              <a:rPr lang="es-MX" sz="4000" dirty="0"/>
              <a:t>preciso y objetivo que muestre la situación actual del estado en la </a:t>
            </a:r>
            <a:r>
              <a:rPr lang="es-MX" sz="4000" dirty="0" smtClean="0"/>
              <a:t>que se </a:t>
            </a:r>
            <a:r>
              <a:rPr lang="es-MX" sz="4000" dirty="0"/>
              <a:t>encuentra el grupo</a:t>
            </a:r>
            <a:r>
              <a:rPr lang="es-MX" sz="4000" dirty="0" smtClean="0"/>
              <a:t>.</a:t>
            </a:r>
          </a:p>
          <a:p>
            <a:pPr marL="0" indent="0" algn="just">
              <a:buNone/>
            </a:pPr>
            <a:endParaRPr lang="es-MX" sz="4500" dirty="0" smtClean="0"/>
          </a:p>
        </p:txBody>
      </p:sp>
      <p:pic>
        <p:nvPicPr>
          <p:cNvPr id="5" name="Imagen 4"/>
          <p:cNvPicPr>
            <a:picLocks noChangeAspect="1"/>
          </p:cNvPicPr>
          <p:nvPr/>
        </p:nvPicPr>
        <p:blipFill>
          <a:blip r:embed="rId2"/>
          <a:stretch>
            <a:fillRect/>
          </a:stretch>
        </p:blipFill>
        <p:spPr>
          <a:xfrm>
            <a:off x="8423583" y="252773"/>
            <a:ext cx="3196917" cy="1900409"/>
          </a:xfrm>
          <a:prstGeom prst="rect">
            <a:avLst/>
          </a:prstGeom>
        </p:spPr>
      </p:pic>
    </p:spTree>
    <p:extLst>
      <p:ext uri="{BB962C8B-B14F-4D97-AF65-F5344CB8AC3E}">
        <p14:creationId xmlns:p14="http://schemas.microsoft.com/office/powerpoint/2010/main" val="39447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84637" y="165872"/>
            <a:ext cx="8362950" cy="63785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16499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8161" y="197069"/>
            <a:ext cx="11495689" cy="56292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10221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8150" y="361950"/>
            <a:ext cx="11410950" cy="6024563"/>
          </a:xfrm>
        </p:spPr>
        <p:txBody>
          <a:bodyPr>
            <a:normAutofit/>
          </a:bodyPr>
          <a:lstStyle/>
          <a:p>
            <a:pPr marL="514350" indent="-514350">
              <a:buFont typeface="+mj-lt"/>
              <a:buAutoNum type="arabicPeriod" startAt="7"/>
            </a:pPr>
            <a:r>
              <a:rPr lang="es-MX" dirty="0" smtClean="0"/>
              <a:t>Analicen </a:t>
            </a:r>
            <a:r>
              <a:rPr lang="es-MX" dirty="0"/>
              <a:t>la información que ofrece cada uno de los materiales que cotejaron</a:t>
            </a:r>
            <a:br>
              <a:rPr lang="es-MX" dirty="0"/>
            </a:br>
            <a:r>
              <a:rPr lang="es-MX" dirty="0"/>
              <a:t>y a partir de lo que destacaron por resultar más evidente o que no </a:t>
            </a:r>
            <a:r>
              <a:rPr lang="es-MX" dirty="0" smtClean="0"/>
              <a:t>tuvo avance</a:t>
            </a:r>
            <a:r>
              <a:rPr lang="es-MX" dirty="0"/>
              <a:t>, elabore conclusiones en torno a cada uno de ellos</a:t>
            </a:r>
            <a:r>
              <a:rPr lang="es-MX" dirty="0" smtClean="0"/>
              <a:t>.</a:t>
            </a:r>
          </a:p>
          <a:p>
            <a:pPr marL="514350" indent="-514350">
              <a:buFont typeface="+mj-lt"/>
              <a:buAutoNum type="arabicPeriod" startAt="7"/>
            </a:pPr>
            <a:r>
              <a:rPr lang="es-MX" dirty="0" smtClean="0"/>
              <a:t>Contrasten </a:t>
            </a:r>
            <a:r>
              <a:rPr lang="es-MX" dirty="0"/>
              <a:t>sus conclusiones con los compromisos que establecieron en la</a:t>
            </a:r>
            <a:br>
              <a:rPr lang="es-MX" dirty="0"/>
            </a:br>
            <a:r>
              <a:rPr lang="es-MX" dirty="0"/>
              <a:t>primera sesión de CTE. A partir de esta </a:t>
            </a:r>
            <a:r>
              <a:rPr lang="es-MX" dirty="0" err="1"/>
              <a:t>reﬂexión</a:t>
            </a:r>
            <a:r>
              <a:rPr lang="es-MX" dirty="0"/>
              <a:t>, respondan: ¿qué tan </a:t>
            </a:r>
            <a:r>
              <a:rPr lang="es-MX" dirty="0" smtClean="0"/>
              <a:t>cerca o </a:t>
            </a:r>
            <a:r>
              <a:rPr lang="es-MX" dirty="0"/>
              <a:t>lejos estuvieron de cumplir el compromiso asumido</a:t>
            </a:r>
            <a:r>
              <a:rPr lang="es-MX" dirty="0" smtClean="0"/>
              <a:t>?</a:t>
            </a:r>
          </a:p>
          <a:p>
            <a:pPr marL="514350" indent="-514350">
              <a:buFont typeface="+mj-lt"/>
              <a:buAutoNum type="arabicPeriod" startAt="7"/>
            </a:pPr>
            <a:r>
              <a:rPr lang="es-MX" dirty="0" smtClean="0"/>
              <a:t>Recuperen </a:t>
            </a:r>
            <a:r>
              <a:rPr lang="es-MX" dirty="0"/>
              <a:t>en un organizador </a:t>
            </a:r>
            <a:r>
              <a:rPr lang="es-MX" dirty="0" smtClean="0"/>
              <a:t>gráfico </a:t>
            </a:r>
            <a:r>
              <a:rPr lang="es-MX" dirty="0"/>
              <a:t>el producto de esta actividad y </a:t>
            </a:r>
            <a:r>
              <a:rPr lang="es-MX" dirty="0" smtClean="0"/>
              <a:t>sus conclusiones</a:t>
            </a:r>
            <a:r>
              <a:rPr lang="es-MX" dirty="0"/>
              <a:t>, para compartirlo, en un primer momento, con sus </a:t>
            </a:r>
            <a:r>
              <a:rPr lang="es-MX" dirty="0" smtClean="0"/>
              <a:t>compañeros de </a:t>
            </a:r>
            <a:r>
              <a:rPr lang="es-MX" dirty="0"/>
              <a:t>grado o ciclo. De ser el caso, destaquen lo que es semejante, diferente </a:t>
            </a:r>
            <a:r>
              <a:rPr lang="es-MX" dirty="0" smtClean="0"/>
              <a:t>y  relevante</a:t>
            </a:r>
            <a:r>
              <a:rPr lang="es-MX" dirty="0"/>
              <a:t>, para presentarlo posteriormente al colectivo docente</a:t>
            </a:r>
            <a:r>
              <a:rPr lang="es-MX" dirty="0" smtClean="0"/>
              <a:t>.</a:t>
            </a:r>
          </a:p>
        </p:txBody>
      </p:sp>
    </p:spTree>
    <p:extLst>
      <p:ext uri="{BB962C8B-B14F-4D97-AF65-F5344CB8AC3E}">
        <p14:creationId xmlns:p14="http://schemas.microsoft.com/office/powerpoint/2010/main" val="19181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6300" y="663575"/>
            <a:ext cx="10515600" cy="4351338"/>
          </a:xfrm>
        </p:spPr>
        <p:txBody>
          <a:bodyPr/>
          <a:lstStyle/>
          <a:p>
            <a:pPr marL="0" indent="0">
              <a:buNone/>
            </a:pPr>
            <a:r>
              <a:rPr lang="es-MX" sz="3000" dirty="0" smtClean="0"/>
              <a:t>Para el momento de compartir sus resultados, consideren apoyar su presentación con los materiales que evidencien el desempeño de los alumnos que serán motivo de una atención por parte del colectivo. Tengan en cuenta que su participación deberá ser breve y no ha de durar más de 5 minutos. </a:t>
            </a:r>
          </a:p>
          <a:p>
            <a:endParaRPr lang="es-MX" dirty="0"/>
          </a:p>
        </p:txBody>
      </p:sp>
      <p:pic>
        <p:nvPicPr>
          <p:cNvPr id="5" name="Imagen 4"/>
          <p:cNvPicPr>
            <a:picLocks noChangeAspect="1"/>
          </p:cNvPicPr>
          <p:nvPr/>
        </p:nvPicPr>
        <p:blipFill>
          <a:blip r:embed="rId2"/>
          <a:stretch>
            <a:fillRect/>
          </a:stretch>
        </p:blipFill>
        <p:spPr>
          <a:xfrm>
            <a:off x="3872733" y="3154506"/>
            <a:ext cx="4949387" cy="3232253"/>
          </a:xfrm>
          <a:prstGeom prst="rect">
            <a:avLst/>
          </a:prstGeom>
        </p:spPr>
      </p:pic>
    </p:spTree>
    <p:extLst>
      <p:ext uri="{BB962C8B-B14F-4D97-AF65-F5344CB8AC3E}">
        <p14:creationId xmlns:p14="http://schemas.microsoft.com/office/powerpoint/2010/main" val="209781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7241" y="339790"/>
            <a:ext cx="11308701" cy="6708710"/>
          </a:xfrm>
        </p:spPr>
        <p:txBody>
          <a:bodyPr>
            <a:noAutofit/>
          </a:bodyPr>
          <a:lstStyle/>
          <a:p>
            <a:pPr marL="0" indent="0">
              <a:buNone/>
            </a:pPr>
            <a:r>
              <a:rPr lang="es-MX" sz="2200" b="1" dirty="0"/>
              <a:t>Secretaría de Educación Pública</a:t>
            </a:r>
            <a:br>
              <a:rPr lang="es-MX" sz="2200" b="1" dirty="0"/>
            </a:br>
            <a:r>
              <a:rPr lang="es-MX" sz="2200" dirty="0"/>
              <a:t>Otto Granados </a:t>
            </a:r>
            <a:r>
              <a:rPr lang="es-MX" sz="2200" dirty="0" smtClean="0"/>
              <a:t>Roldán</a:t>
            </a:r>
          </a:p>
          <a:p>
            <a:pPr marL="0" indent="0">
              <a:buNone/>
            </a:pPr>
            <a:r>
              <a:rPr lang="es-MX" sz="2200" b="1" dirty="0" smtClean="0"/>
              <a:t>Subsecretaría </a:t>
            </a:r>
            <a:r>
              <a:rPr lang="es-MX" sz="2200" b="1" dirty="0"/>
              <a:t>de Educación Básica</a:t>
            </a:r>
            <a:br>
              <a:rPr lang="es-MX" sz="2200" b="1" dirty="0"/>
            </a:br>
            <a:r>
              <a:rPr lang="es-MX" sz="2200" dirty="0"/>
              <a:t>Javier Treviño </a:t>
            </a:r>
            <a:r>
              <a:rPr lang="es-MX" sz="2200" dirty="0" smtClean="0"/>
              <a:t>Cantú</a:t>
            </a:r>
          </a:p>
          <a:p>
            <a:pPr marL="0" indent="0">
              <a:buNone/>
            </a:pPr>
            <a:r>
              <a:rPr lang="es-MX" sz="2200" b="1" dirty="0" smtClean="0"/>
              <a:t>Dirección </a:t>
            </a:r>
            <a:r>
              <a:rPr lang="es-MX" sz="2200" b="1" dirty="0"/>
              <a:t>General de Desarrollo de la Gestión Educativa</a:t>
            </a:r>
            <a:br>
              <a:rPr lang="es-MX" sz="2200" b="1" dirty="0"/>
            </a:br>
            <a:r>
              <a:rPr lang="es-MX" sz="2200" b="1" dirty="0"/>
              <a:t>Secretaría Técnica del Consejo Directivo Nacional</a:t>
            </a:r>
            <a:br>
              <a:rPr lang="es-MX" sz="2200" b="1" dirty="0"/>
            </a:br>
            <a:r>
              <a:rPr lang="es-MX" sz="2200" b="1" dirty="0"/>
              <a:t>“La Escuela al Centro”</a:t>
            </a:r>
            <a:br>
              <a:rPr lang="es-MX" sz="2200" b="1" dirty="0"/>
            </a:br>
            <a:r>
              <a:rPr lang="es-MX" sz="2200" dirty="0"/>
              <a:t>Pedro Velasco </a:t>
            </a:r>
            <a:r>
              <a:rPr lang="es-MX" sz="2200" dirty="0" err="1" smtClean="0"/>
              <a:t>Sodi</a:t>
            </a:r>
            <a:endParaRPr lang="es-MX" sz="2200" dirty="0" smtClean="0"/>
          </a:p>
          <a:p>
            <a:pPr marL="0" indent="0">
              <a:buNone/>
            </a:pPr>
            <a:r>
              <a:rPr lang="es-MX" sz="2200" b="1" dirty="0" smtClean="0"/>
              <a:t>Dirección </a:t>
            </a:r>
            <a:r>
              <a:rPr lang="es-MX" sz="2200" b="1" dirty="0"/>
              <a:t>General de Desarrollo Curricular</a:t>
            </a:r>
            <a:br>
              <a:rPr lang="es-MX" sz="2200" b="1" dirty="0"/>
            </a:br>
            <a:r>
              <a:rPr lang="es-MX" sz="2200" dirty="0"/>
              <a:t>Elisa Bonilla </a:t>
            </a:r>
            <a:r>
              <a:rPr lang="es-MX" sz="2200" dirty="0" err="1" smtClean="0"/>
              <a:t>Rius</a:t>
            </a:r>
            <a:endParaRPr lang="es-MX" sz="2200" dirty="0" smtClean="0"/>
          </a:p>
          <a:p>
            <a:pPr marL="0" indent="0">
              <a:buNone/>
            </a:pPr>
            <a:r>
              <a:rPr lang="es-MX" sz="2200" b="1" dirty="0" smtClean="0"/>
              <a:t>Dirección </a:t>
            </a:r>
            <a:r>
              <a:rPr lang="es-MX" sz="2200" b="1" dirty="0"/>
              <a:t>General de Materiales Educativos</a:t>
            </a:r>
            <a:br>
              <a:rPr lang="es-MX" sz="2200" b="1" dirty="0"/>
            </a:br>
            <a:r>
              <a:rPr lang="es-MX" sz="2200" dirty="0" smtClean="0"/>
              <a:t>Aurora </a:t>
            </a:r>
            <a:r>
              <a:rPr lang="es-MX" sz="2200" dirty="0"/>
              <a:t>Saavedra </a:t>
            </a:r>
            <a:r>
              <a:rPr lang="es-MX" sz="2200" dirty="0" err="1" smtClean="0"/>
              <a:t>Solá</a:t>
            </a:r>
            <a:endParaRPr lang="es-MX" sz="2200" dirty="0" smtClean="0"/>
          </a:p>
          <a:p>
            <a:pPr marL="0" indent="0">
              <a:buNone/>
            </a:pPr>
            <a:r>
              <a:rPr lang="es-MX" sz="2200" b="1" dirty="0" smtClean="0"/>
              <a:t>Dirección </a:t>
            </a:r>
            <a:r>
              <a:rPr lang="es-MX" sz="2200" b="1" dirty="0"/>
              <a:t>General de Educación Indígena</a:t>
            </a:r>
            <a:br>
              <a:rPr lang="es-MX" sz="2200" b="1" dirty="0"/>
            </a:br>
            <a:r>
              <a:rPr lang="es-MX" sz="2200" dirty="0"/>
              <a:t>Rosalinda Morales </a:t>
            </a:r>
            <a:r>
              <a:rPr lang="es-MX" sz="2200" dirty="0" smtClean="0"/>
              <a:t>Garza</a:t>
            </a:r>
          </a:p>
          <a:p>
            <a:pPr marL="0" indent="0">
              <a:buNone/>
            </a:pPr>
            <a:r>
              <a:rPr lang="es-MX" sz="2200" b="1" dirty="0" smtClean="0"/>
              <a:t>Dirección </a:t>
            </a:r>
            <a:r>
              <a:rPr lang="es-MX" sz="2200" b="1" dirty="0"/>
              <a:t>General de Formación Continua, Actualización y</a:t>
            </a:r>
            <a:br>
              <a:rPr lang="es-MX" sz="2200" b="1" dirty="0"/>
            </a:br>
            <a:r>
              <a:rPr lang="es-MX" sz="2200" b="1" dirty="0"/>
              <a:t>Desarrollo Profesional de Maestros de Educación Básica</a:t>
            </a:r>
            <a:br>
              <a:rPr lang="es-MX" sz="2200" b="1" dirty="0"/>
            </a:br>
            <a:r>
              <a:rPr lang="es-MX" sz="2200" dirty="0"/>
              <a:t>José Martín Farías Maldonado</a:t>
            </a:r>
            <a:r>
              <a:rPr lang="es-MX" sz="2200" dirty="0" smtClean="0"/>
              <a:t> </a:t>
            </a:r>
            <a:r>
              <a:rPr lang="es-MX" sz="2500" dirty="0" smtClean="0"/>
              <a:t/>
            </a:r>
            <a:br>
              <a:rPr lang="es-MX" sz="2500" dirty="0" smtClean="0"/>
            </a:br>
            <a:endParaRPr lang="es-MX" sz="2500" dirty="0"/>
          </a:p>
        </p:txBody>
      </p:sp>
    </p:spTree>
    <p:extLst>
      <p:ext uri="{BB962C8B-B14F-4D97-AF65-F5344CB8AC3E}">
        <p14:creationId xmlns:p14="http://schemas.microsoft.com/office/powerpoint/2010/main" val="2854616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0515600" cy="1325563"/>
          </a:xfrm>
        </p:spPr>
        <p:txBody>
          <a:bodyPr>
            <a:noAutofit/>
          </a:bodyPr>
          <a:lstStyle/>
          <a:p>
            <a:r>
              <a:rPr lang="es-MX" b="1" dirty="0" smtClean="0">
                <a:solidFill>
                  <a:srgbClr val="0070C0"/>
                </a:solidFill>
              </a:rPr>
              <a:t>¿Qué fortalecemos como escuela?</a:t>
            </a:r>
            <a:br>
              <a:rPr lang="es-MX" b="1" dirty="0" smtClean="0">
                <a:solidFill>
                  <a:srgbClr val="0070C0"/>
                </a:solidFill>
              </a:rPr>
            </a:br>
            <a:r>
              <a:rPr lang="es-MX" b="1" dirty="0" smtClean="0">
                <a:solidFill>
                  <a:srgbClr val="0070C0"/>
                </a:solidFill>
              </a:rPr>
              <a:t>¿Cómo lo hacemos entre todos?</a:t>
            </a:r>
            <a:endParaRPr lang="es-MX" b="1" dirty="0">
              <a:solidFill>
                <a:srgbClr val="0070C0"/>
              </a:solidFill>
            </a:endParaRPr>
          </a:p>
        </p:txBody>
      </p:sp>
      <p:sp>
        <p:nvSpPr>
          <p:cNvPr id="3" name="Marcador de contenido 2"/>
          <p:cNvSpPr>
            <a:spLocks noGrp="1"/>
          </p:cNvSpPr>
          <p:nvPr>
            <p:ph idx="1"/>
          </p:nvPr>
        </p:nvSpPr>
        <p:spPr>
          <a:xfrm>
            <a:off x="578324" y="2506662"/>
            <a:ext cx="11035352" cy="4351338"/>
          </a:xfrm>
        </p:spPr>
        <p:txBody>
          <a:bodyPr>
            <a:normAutofit lnSpcReduction="10000"/>
          </a:bodyPr>
          <a:lstStyle/>
          <a:p>
            <a:pPr marL="0" indent="0" algn="just">
              <a:buNone/>
            </a:pPr>
            <a:r>
              <a:rPr lang="es-MX" dirty="0"/>
              <a:t>La presentación de resultados de ejercicios individuales que constantemente se solicitan en las actividades de las guías de CTE, corresponde a uno de los procesos </a:t>
            </a:r>
            <a:r>
              <a:rPr lang="es-MX" dirty="0" smtClean="0"/>
              <a:t>que debe </a:t>
            </a:r>
            <a:r>
              <a:rPr lang="es-MX" dirty="0"/>
              <a:t>realizar cada uno de los integrantes del colectivo docente: </a:t>
            </a:r>
            <a:r>
              <a:rPr lang="es-MX" b="1" dirty="0"/>
              <a:t>rendir cuentas de </a:t>
            </a:r>
            <a:r>
              <a:rPr lang="es-MX" b="1" dirty="0" smtClean="0"/>
              <a:t>los compromisos </a:t>
            </a:r>
            <a:r>
              <a:rPr lang="es-MX" b="1" dirty="0"/>
              <a:t>adquiridos</a:t>
            </a:r>
            <a:r>
              <a:rPr lang="es-MX" dirty="0"/>
              <a:t>, de las acciones llevadas a cabo para cumplirlos y de los resultados obtenidos, todos ellos enmarcados en el funcionamiento regular de la escuela </a:t>
            </a:r>
            <a:r>
              <a:rPr lang="es-MX" dirty="0" smtClean="0"/>
              <a:t>y en </a:t>
            </a:r>
            <a:r>
              <a:rPr lang="es-MX" dirty="0"/>
              <a:t>la mejora de los aprendizajes</a:t>
            </a:r>
            <a:r>
              <a:rPr lang="es-MX" dirty="0" smtClean="0"/>
              <a:t>.</a:t>
            </a:r>
          </a:p>
          <a:p>
            <a:pPr marL="0" indent="0" algn="just">
              <a:buNone/>
            </a:pPr>
            <a:r>
              <a:rPr lang="es-MX" dirty="0" smtClean="0"/>
              <a:t>En </a:t>
            </a:r>
            <a:r>
              <a:rPr lang="es-MX" dirty="0"/>
              <a:t>ese sentido, compartir lo que hacemos como docentes representa esta </a:t>
            </a:r>
            <a:r>
              <a:rPr lang="es-MX" dirty="0" smtClean="0"/>
              <a:t>rendición de </a:t>
            </a:r>
            <a:r>
              <a:rPr lang="es-MX" dirty="0"/>
              <a:t>cuentas del trabajo realizado, siempre esperando el apoyo, la crítica, la retroalimentación y la </a:t>
            </a:r>
            <a:r>
              <a:rPr lang="es-MX" dirty="0" err="1"/>
              <a:t>reﬂexión</a:t>
            </a:r>
            <a:r>
              <a:rPr lang="es-MX" dirty="0"/>
              <a:t> de los compañeros para mejorar lo que hacemos</a:t>
            </a:r>
            <a:r>
              <a:rPr lang="es-MX" dirty="0" smtClean="0"/>
              <a:t>.</a:t>
            </a:r>
          </a:p>
          <a:p>
            <a:pPr marL="0" indent="0" algn="just">
              <a:buNone/>
            </a:pPr>
            <a:endParaRPr lang="es-MX" dirty="0"/>
          </a:p>
        </p:txBody>
      </p:sp>
      <p:pic>
        <p:nvPicPr>
          <p:cNvPr id="5122" name="Picture 2" descr="Personas, Mano, De Salud, Apretón De Manos, Muj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8405" y="78843"/>
            <a:ext cx="3117138" cy="207809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8802809" y="2095372"/>
            <a:ext cx="1777621" cy="369332"/>
          </a:xfrm>
          <a:prstGeom prst="rect">
            <a:avLst/>
          </a:prstGeom>
          <a:noFill/>
        </p:spPr>
        <p:txBody>
          <a:bodyPr wrap="square" rtlCol="0">
            <a:spAutoFit/>
          </a:bodyPr>
          <a:lstStyle/>
          <a:p>
            <a:r>
              <a:rPr lang="es-MX" b="1" dirty="0" smtClean="0"/>
              <a:t>En la escuela</a:t>
            </a:r>
            <a:endParaRPr lang="es-MX" b="1" dirty="0"/>
          </a:p>
        </p:txBody>
      </p:sp>
    </p:spTree>
    <p:extLst>
      <p:ext uri="{BB962C8B-B14F-4D97-AF65-F5344CB8AC3E}">
        <p14:creationId xmlns:p14="http://schemas.microsoft.com/office/powerpoint/2010/main" val="26760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0515600" cy="1325563"/>
          </a:xfrm>
        </p:spPr>
        <p:txBody>
          <a:bodyPr>
            <a:noAutofit/>
          </a:bodyPr>
          <a:lstStyle/>
          <a:p>
            <a:r>
              <a:rPr lang="es-MX" b="1" dirty="0" smtClean="0">
                <a:solidFill>
                  <a:srgbClr val="0070C0"/>
                </a:solidFill>
              </a:rPr>
              <a:t>¿Qué fortalecemos como escuela?</a:t>
            </a:r>
            <a:br>
              <a:rPr lang="es-MX" b="1" dirty="0" smtClean="0">
                <a:solidFill>
                  <a:srgbClr val="0070C0"/>
                </a:solidFill>
              </a:rPr>
            </a:br>
            <a:r>
              <a:rPr lang="es-MX" b="1" dirty="0" smtClean="0">
                <a:solidFill>
                  <a:srgbClr val="0070C0"/>
                </a:solidFill>
              </a:rPr>
              <a:t>¿Cómo lo hacemos entre todos?</a:t>
            </a:r>
            <a:endParaRPr lang="es-MX" b="1" dirty="0">
              <a:solidFill>
                <a:srgbClr val="0070C0"/>
              </a:solidFill>
            </a:endParaRPr>
          </a:p>
        </p:txBody>
      </p:sp>
      <p:sp>
        <p:nvSpPr>
          <p:cNvPr id="3" name="Marcador de contenido 2"/>
          <p:cNvSpPr>
            <a:spLocks noGrp="1"/>
          </p:cNvSpPr>
          <p:nvPr>
            <p:ph idx="1"/>
          </p:nvPr>
        </p:nvSpPr>
        <p:spPr>
          <a:xfrm>
            <a:off x="578324" y="2506662"/>
            <a:ext cx="11035352" cy="4351338"/>
          </a:xfrm>
        </p:spPr>
        <p:txBody>
          <a:bodyPr>
            <a:normAutofit/>
          </a:bodyPr>
          <a:lstStyle/>
          <a:p>
            <a:pPr marL="514350" indent="-514350" algn="just">
              <a:buClr>
                <a:srgbClr val="FF0000"/>
              </a:buClr>
              <a:buFont typeface="+mj-lt"/>
              <a:buAutoNum type="arabicPeriod" startAt="10"/>
            </a:pPr>
            <a:r>
              <a:rPr lang="es-MX" sz="3200" dirty="0" smtClean="0"/>
              <a:t> Organice </a:t>
            </a:r>
            <a:r>
              <a:rPr lang="es-MX" sz="3200" dirty="0"/>
              <a:t>la presentación en plenaria de lo acordado, por grado o ciclo, </a:t>
            </a:r>
            <a:r>
              <a:rPr lang="es-MX" sz="3200" dirty="0" smtClean="0"/>
              <a:t>en relación </a:t>
            </a:r>
            <a:r>
              <a:rPr lang="es-MX" sz="3200" dirty="0"/>
              <a:t>con el avance o no en el desempeño de los alumnos</a:t>
            </a:r>
            <a:r>
              <a:rPr lang="es-MX" sz="3200" dirty="0" smtClean="0"/>
              <a:t>.</a:t>
            </a:r>
          </a:p>
          <a:p>
            <a:pPr marL="514350" indent="-514350" algn="just">
              <a:buFont typeface="+mj-lt"/>
              <a:buAutoNum type="arabicPeriod" startAt="10"/>
            </a:pPr>
            <a:r>
              <a:rPr lang="es-MX" sz="3200" dirty="0" smtClean="0"/>
              <a:t>El </a:t>
            </a:r>
            <a:r>
              <a:rPr lang="es-MX" sz="3200" dirty="0"/>
              <a:t>responsable de registrar los acuerdos y compromisos en el Cuaderno </a:t>
            </a:r>
            <a:r>
              <a:rPr lang="es-MX" sz="3200" dirty="0" smtClean="0"/>
              <a:t>de Bitácora </a:t>
            </a:r>
            <a:r>
              <a:rPr lang="es-MX" sz="3200" dirty="0"/>
              <a:t>del CTE registra en hojas de </a:t>
            </a:r>
            <a:r>
              <a:rPr lang="es-MX" sz="3200" dirty="0" err="1"/>
              <a:t>rotafolio</a:t>
            </a:r>
            <a:r>
              <a:rPr lang="es-MX" sz="3200" dirty="0"/>
              <a:t>, colocadas a la vista de todos</a:t>
            </a:r>
            <a:r>
              <a:rPr lang="es-MX" sz="3200" dirty="0" smtClean="0"/>
              <a:t>, lo </a:t>
            </a:r>
            <a:r>
              <a:rPr lang="es-MX" sz="3200" dirty="0"/>
              <a:t>más relevante de cada una de las presentaciones, así como los nombres </a:t>
            </a:r>
            <a:r>
              <a:rPr lang="es-MX" sz="3200" dirty="0" smtClean="0"/>
              <a:t>de los </a:t>
            </a:r>
            <a:r>
              <a:rPr lang="es-MX" sz="3200" dirty="0"/>
              <a:t>alumnos a los que se les bridará atención en </a:t>
            </a:r>
            <a:r>
              <a:rPr lang="es-MX" sz="3200" dirty="0" smtClean="0"/>
              <a:t>colectivo.</a:t>
            </a:r>
          </a:p>
          <a:p>
            <a:pPr marL="514350" indent="-514350" algn="just">
              <a:buFont typeface="+mj-lt"/>
              <a:buAutoNum type="arabicPeriod" startAt="10"/>
            </a:pPr>
            <a:endParaRPr lang="es-MX" dirty="0"/>
          </a:p>
        </p:txBody>
      </p:sp>
      <p:pic>
        <p:nvPicPr>
          <p:cNvPr id="5122" name="Picture 2" descr="Personas, Mano, De Salud, Apretón De Manos, Muj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8405" y="78843"/>
            <a:ext cx="3117138" cy="207809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8802809" y="2095372"/>
            <a:ext cx="1777621" cy="369332"/>
          </a:xfrm>
          <a:prstGeom prst="rect">
            <a:avLst/>
          </a:prstGeom>
          <a:noFill/>
        </p:spPr>
        <p:txBody>
          <a:bodyPr wrap="square" rtlCol="0">
            <a:spAutoFit/>
          </a:bodyPr>
          <a:lstStyle/>
          <a:p>
            <a:r>
              <a:rPr lang="es-MX" b="1" dirty="0" smtClean="0"/>
              <a:t>En la escuela</a:t>
            </a:r>
            <a:endParaRPr lang="es-MX" b="1" dirty="0"/>
          </a:p>
        </p:txBody>
      </p:sp>
    </p:spTree>
    <p:extLst>
      <p:ext uri="{BB962C8B-B14F-4D97-AF65-F5344CB8AC3E}">
        <p14:creationId xmlns:p14="http://schemas.microsoft.com/office/powerpoint/2010/main" val="12000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4408" y="449636"/>
            <a:ext cx="5047758" cy="58723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Imagen 2"/>
          <p:cNvPicPr>
            <a:picLocks noChangeAspect="1"/>
          </p:cNvPicPr>
          <p:nvPr/>
        </p:nvPicPr>
        <p:blipFill>
          <a:blip r:embed="rId3"/>
          <a:stretch>
            <a:fillRect/>
          </a:stretch>
        </p:blipFill>
        <p:spPr>
          <a:xfrm>
            <a:off x="6355911" y="977463"/>
            <a:ext cx="5494339" cy="45678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153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5593" y="331074"/>
            <a:ext cx="10922876" cy="6400801"/>
          </a:xfrm>
        </p:spPr>
        <p:txBody>
          <a:bodyPr>
            <a:normAutofit/>
          </a:bodyPr>
          <a:lstStyle/>
          <a:p>
            <a:pPr marL="514350" indent="-514350">
              <a:buFont typeface="+mj-lt"/>
              <a:buAutoNum type="arabicPeriod" startAt="12"/>
            </a:pPr>
            <a:r>
              <a:rPr lang="es-MX" dirty="0"/>
              <a:t>Analicen la información contenida en las hojas de </a:t>
            </a:r>
            <a:r>
              <a:rPr lang="es-MX" dirty="0" err="1"/>
              <a:t>rotafolio</a:t>
            </a:r>
            <a:r>
              <a:rPr lang="es-MX" dirty="0"/>
              <a:t>; a partir de ella</a:t>
            </a:r>
            <a:r>
              <a:rPr lang="es-MX" dirty="0" smtClean="0"/>
              <a:t>, establezcan </a:t>
            </a:r>
            <a:r>
              <a:rPr lang="es-MX" dirty="0"/>
              <a:t>el nivel de desempeño que guardan los alumnos de la </a:t>
            </a:r>
            <a:r>
              <a:rPr lang="es-MX" dirty="0" smtClean="0"/>
              <a:t>escuela en </a:t>
            </a:r>
            <a:r>
              <a:rPr lang="es-MX" dirty="0"/>
              <a:t>este momento del ciclo escolar. Registren, en su cuaderno de notas, </a:t>
            </a:r>
            <a:r>
              <a:rPr lang="es-MX" dirty="0" smtClean="0"/>
              <a:t>el resultado </a:t>
            </a:r>
            <a:r>
              <a:rPr lang="es-MX" dirty="0"/>
              <a:t>al que llegan como escuela, analícenlo de manera individual y respondan</a:t>
            </a:r>
            <a:r>
              <a:rPr lang="es-MX" dirty="0" smtClean="0"/>
              <a:t>:</a:t>
            </a:r>
          </a:p>
          <a:p>
            <a:pPr marL="0" indent="0">
              <a:buNone/>
            </a:pPr>
            <a:endParaRPr lang="es-MX" sz="3200" dirty="0" smtClean="0"/>
          </a:p>
          <a:p>
            <a:pPr lvl="1"/>
            <a:r>
              <a:rPr lang="es-MX" sz="2800" dirty="0" smtClean="0"/>
              <a:t>¿</a:t>
            </a:r>
            <a:r>
              <a:rPr lang="es-MX" sz="2800" dirty="0"/>
              <a:t>Qué </a:t>
            </a:r>
            <a:r>
              <a:rPr lang="es-MX" sz="2800" dirty="0" err="1"/>
              <a:t>reﬂejan</a:t>
            </a:r>
            <a:r>
              <a:rPr lang="es-MX" sz="2800" dirty="0"/>
              <a:t> de mi práctica docente estos resultados</a:t>
            </a:r>
            <a:r>
              <a:rPr lang="es-MX" sz="2800" dirty="0" smtClean="0"/>
              <a:t>?</a:t>
            </a:r>
          </a:p>
          <a:p>
            <a:pPr lvl="1"/>
            <a:r>
              <a:rPr lang="es-MX" sz="2800" dirty="0" smtClean="0"/>
              <a:t>¿</a:t>
            </a:r>
            <a:r>
              <a:rPr lang="es-MX" sz="2800" dirty="0"/>
              <a:t>Los resultados </a:t>
            </a:r>
            <a:r>
              <a:rPr lang="es-MX" sz="2800" dirty="0" err="1"/>
              <a:t>reﬂejan</a:t>
            </a:r>
            <a:r>
              <a:rPr lang="es-MX" sz="2800" dirty="0"/>
              <a:t> un trabajo producto del colectivo o </a:t>
            </a:r>
            <a:r>
              <a:rPr lang="es-MX" sz="2800" dirty="0" smtClean="0"/>
              <a:t> individualizado?</a:t>
            </a:r>
          </a:p>
          <a:p>
            <a:pPr lvl="1"/>
            <a:r>
              <a:rPr lang="es-MX" sz="2800" dirty="0" smtClean="0"/>
              <a:t>¿Qué </a:t>
            </a:r>
            <a:r>
              <a:rPr lang="es-MX" sz="2800" dirty="0"/>
              <a:t>determina que no se pueda cumplir con lo comprometido al</a:t>
            </a:r>
            <a:br>
              <a:rPr lang="es-MX" sz="2800" dirty="0"/>
            </a:br>
            <a:r>
              <a:rPr lang="es-MX" sz="2800" dirty="0"/>
              <a:t>inicio del ciclo escolar</a:t>
            </a:r>
            <a:r>
              <a:rPr lang="es-MX" sz="2800" dirty="0" smtClean="0"/>
              <a:t>?</a:t>
            </a:r>
          </a:p>
          <a:p>
            <a:pPr lvl="1"/>
            <a:r>
              <a:rPr lang="es-MX" sz="2800" dirty="0" smtClean="0"/>
              <a:t>¿</a:t>
            </a:r>
            <a:r>
              <a:rPr lang="es-MX" sz="2800" dirty="0"/>
              <a:t>Qué puedo comprometer y cumplir como docente para mejorar los</a:t>
            </a:r>
            <a:br>
              <a:rPr lang="es-MX" sz="2800" dirty="0"/>
            </a:br>
            <a:r>
              <a:rPr lang="es-MX" sz="2800" dirty="0"/>
              <a:t>aprendizajes esperados de mis alumnos y, con ello, el desempeño de</a:t>
            </a:r>
            <a:br>
              <a:rPr lang="es-MX" sz="2800" dirty="0"/>
            </a:br>
            <a:r>
              <a:rPr lang="es-MX" sz="2800" dirty="0"/>
              <a:t>todos los estudiantes como escuela en lo que resta del ciclo escolar?</a:t>
            </a:r>
            <a:r>
              <a:rPr lang="es-MX" sz="2800" dirty="0" smtClean="0"/>
              <a:t> </a:t>
            </a:r>
            <a:r>
              <a:rPr lang="es-MX" dirty="0" smtClean="0"/>
              <a:t/>
            </a:r>
            <a:br>
              <a:rPr lang="es-MX" dirty="0" smtClean="0"/>
            </a:br>
            <a:endParaRPr lang="es-MX" dirty="0"/>
          </a:p>
        </p:txBody>
      </p:sp>
      <p:pic>
        <p:nvPicPr>
          <p:cNvPr id="6146" name="Picture 2" descr="Notas Papel Bola De Papel Memo Oficina 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0654" y="1954924"/>
            <a:ext cx="2113689" cy="138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5593" y="252244"/>
            <a:ext cx="10922876" cy="6400801"/>
          </a:xfrm>
        </p:spPr>
        <p:txBody>
          <a:bodyPr>
            <a:normAutofit/>
          </a:bodyPr>
          <a:lstStyle/>
          <a:p>
            <a:pPr marL="514350" indent="-514350">
              <a:buFont typeface="+mj-lt"/>
              <a:buAutoNum type="arabicPeriod" startAt="13"/>
            </a:pPr>
            <a:r>
              <a:rPr lang="es-MX" dirty="0" smtClean="0"/>
              <a:t>Registren </a:t>
            </a:r>
            <a:r>
              <a:rPr lang="es-MX" dirty="0"/>
              <a:t>en su cuaderno de notas sus respuestas</a:t>
            </a:r>
            <a:r>
              <a:rPr lang="es-MX" dirty="0" smtClean="0"/>
              <a:t>.</a:t>
            </a:r>
          </a:p>
          <a:p>
            <a:pPr marL="514350" indent="-514350">
              <a:buFont typeface="+mj-lt"/>
              <a:buAutoNum type="arabicPeriod" startAt="13"/>
            </a:pPr>
            <a:r>
              <a:rPr lang="es-MX" dirty="0" smtClean="0"/>
              <a:t>Con </a:t>
            </a:r>
            <a:r>
              <a:rPr lang="es-MX" dirty="0"/>
              <a:t>el resultado obtenido hasta este momento, establezcan por grado o </a:t>
            </a:r>
            <a:r>
              <a:rPr lang="es-MX" dirty="0" smtClean="0"/>
              <a:t>ciclo lo </a:t>
            </a:r>
            <a:r>
              <a:rPr lang="es-MX" dirty="0"/>
              <a:t>que se deberá fortalecer para elevar el desempeño de los alumnos; consideren lo comprometido en la primera sesión</a:t>
            </a:r>
            <a:r>
              <a:rPr lang="es-MX" dirty="0" smtClean="0"/>
              <a:t>.</a:t>
            </a:r>
          </a:p>
          <a:p>
            <a:pPr marL="514350" indent="-514350">
              <a:buFont typeface="+mj-lt"/>
              <a:buAutoNum type="arabicPeriod" startAt="13"/>
            </a:pPr>
            <a:r>
              <a:rPr lang="es-MX" dirty="0" smtClean="0"/>
              <a:t>Registren </a:t>
            </a:r>
            <a:r>
              <a:rPr lang="es-MX" dirty="0"/>
              <a:t>las acciones que habrán de realizar durante los siguientes </a:t>
            </a:r>
            <a:r>
              <a:rPr lang="es-MX" dirty="0" smtClean="0"/>
              <a:t>meses para </a:t>
            </a:r>
            <a:r>
              <a:rPr lang="es-MX" dirty="0"/>
              <a:t>lograr los aprendizajes de los alumnos, y las acciones destinadas a </a:t>
            </a:r>
            <a:r>
              <a:rPr lang="es-MX" dirty="0" smtClean="0"/>
              <a:t>los alumnos </a:t>
            </a:r>
            <a:r>
              <a:rPr lang="es-MX" dirty="0"/>
              <a:t>que requieren mayor apoyo</a:t>
            </a:r>
            <a:r>
              <a:rPr lang="es-MX" dirty="0" smtClean="0"/>
              <a:t>.</a:t>
            </a:r>
          </a:p>
          <a:p>
            <a:pPr marL="514350" indent="-514350">
              <a:buFont typeface="+mj-lt"/>
              <a:buAutoNum type="arabicPeriod" startAt="13"/>
            </a:pPr>
            <a:r>
              <a:rPr lang="es-MX" dirty="0" smtClean="0"/>
              <a:t>Presenten </a:t>
            </a:r>
            <a:r>
              <a:rPr lang="es-MX" dirty="0"/>
              <a:t>en plenaria lo que hayan establecido en cada grado o ciclo. El responsable del Cuaderno de Bitácora del CTE registrará cada participación.</a:t>
            </a:r>
            <a:r>
              <a:rPr lang="es-MX" dirty="0" smtClean="0"/>
              <a:t> </a:t>
            </a:r>
            <a:endParaRPr lang="es-MX" dirty="0"/>
          </a:p>
        </p:txBody>
      </p:sp>
      <p:pic>
        <p:nvPicPr>
          <p:cNvPr id="8194" name="Picture 2" descr="De Papel, Composición, Negocio, Por Escrito, Documento"/>
          <p:cNvPicPr>
            <a:picLocks noChangeAspect="1" noChangeArrowheads="1"/>
          </p:cNvPicPr>
          <p:nvPr/>
        </p:nvPicPr>
        <p:blipFill rotWithShape="1">
          <a:blip r:embed="rId2">
            <a:extLst>
              <a:ext uri="{28A0092B-C50C-407E-A947-70E740481C1C}">
                <a14:useLocalDpi xmlns:a14="http://schemas.microsoft.com/office/drawing/2010/main" val="0"/>
              </a:ext>
            </a:extLst>
          </a:blip>
          <a:srcRect l="1" t="7873" r="932" b="13684"/>
          <a:stretch/>
        </p:blipFill>
        <p:spPr bwMode="auto">
          <a:xfrm>
            <a:off x="4035971" y="4240923"/>
            <a:ext cx="4808484" cy="25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386" y="235224"/>
            <a:ext cx="11114690" cy="1325563"/>
          </a:xfrm>
        </p:spPr>
        <p:txBody>
          <a:bodyPr>
            <a:noAutofit/>
          </a:bodyPr>
          <a:lstStyle/>
          <a:p>
            <a:r>
              <a:rPr lang="es-MX" sz="6000" b="1" dirty="0" smtClean="0">
                <a:solidFill>
                  <a:srgbClr val="0070C0"/>
                </a:solidFill>
              </a:rPr>
              <a:t>Caminemos rumbo a la sexta sesión</a:t>
            </a:r>
            <a:endParaRPr lang="es-MX" sz="6000" b="1" dirty="0">
              <a:solidFill>
                <a:srgbClr val="0070C0"/>
              </a:solidFill>
            </a:endParaRPr>
          </a:p>
        </p:txBody>
      </p:sp>
      <p:sp>
        <p:nvSpPr>
          <p:cNvPr id="3" name="Marcador de contenido 2"/>
          <p:cNvSpPr>
            <a:spLocks noGrp="1"/>
          </p:cNvSpPr>
          <p:nvPr>
            <p:ph idx="1"/>
          </p:nvPr>
        </p:nvSpPr>
        <p:spPr>
          <a:xfrm>
            <a:off x="302173" y="1825625"/>
            <a:ext cx="7328337" cy="4351338"/>
          </a:xfrm>
        </p:spPr>
        <p:txBody>
          <a:bodyPr>
            <a:normAutofit/>
          </a:bodyPr>
          <a:lstStyle/>
          <a:p>
            <a:pPr marL="0" indent="0" algn="just">
              <a:buNone/>
            </a:pPr>
            <a:r>
              <a:rPr lang="es-MX" sz="3000" dirty="0"/>
              <a:t>Una idea generalizada entre los docentes es que el hecho de observar una clase de </a:t>
            </a:r>
            <a:r>
              <a:rPr lang="es-MX" sz="3000" dirty="0" smtClean="0"/>
              <a:t>un colega </a:t>
            </a:r>
            <a:r>
              <a:rPr lang="es-MX" sz="3000" dirty="0"/>
              <a:t>resulta amenazador para el observado (ya que esto se percibe como un </a:t>
            </a:r>
            <a:r>
              <a:rPr lang="es-MX" sz="3000" dirty="0" smtClean="0"/>
              <a:t>acto donde </a:t>
            </a:r>
            <a:r>
              <a:rPr lang="es-MX" sz="3000" dirty="0"/>
              <a:t>se juzga o se critica su trabajo frente al grupo), o el extremo opuesto: sólo </a:t>
            </a:r>
            <a:r>
              <a:rPr lang="es-MX" sz="3000" dirty="0" smtClean="0"/>
              <a:t>ser complaciente</a:t>
            </a:r>
            <a:r>
              <a:rPr lang="es-MX" sz="3000" dirty="0"/>
              <a:t>, sin mostrar una postura que pueda usarse en otro momento por </a:t>
            </a:r>
            <a:r>
              <a:rPr lang="es-MX" sz="3000" dirty="0" smtClean="0"/>
              <a:t>quien la </a:t>
            </a:r>
            <a:r>
              <a:rPr lang="es-MX" sz="3000" dirty="0"/>
              <a:t>adopta, cuando él sea el observado.</a:t>
            </a:r>
            <a:r>
              <a:rPr lang="es-MX" sz="3000" dirty="0" smtClean="0"/>
              <a:t> </a:t>
            </a:r>
            <a:r>
              <a:rPr lang="es-MX" dirty="0" smtClean="0"/>
              <a:t/>
            </a:r>
            <a:br>
              <a:rPr lang="es-MX" dirty="0" smtClean="0"/>
            </a:br>
            <a:endParaRPr lang="es-MX" dirty="0"/>
          </a:p>
        </p:txBody>
      </p:sp>
      <p:pic>
        <p:nvPicPr>
          <p:cNvPr id="9218" name="Picture 2" descr="Salón De Clases, La Escuela, La Educación, Aprendizaje"/>
          <p:cNvPicPr>
            <a:picLocks noChangeAspect="1" noChangeArrowheads="1"/>
          </p:cNvPicPr>
          <p:nvPr/>
        </p:nvPicPr>
        <p:blipFill rotWithShape="1">
          <a:blip r:embed="rId2">
            <a:extLst>
              <a:ext uri="{28A0092B-C50C-407E-A947-70E740481C1C}">
                <a14:useLocalDpi xmlns:a14="http://schemas.microsoft.com/office/drawing/2010/main" val="0"/>
              </a:ext>
            </a:extLst>
          </a:blip>
          <a:srcRect l="6852" r="11275"/>
          <a:stretch/>
        </p:blipFill>
        <p:spPr bwMode="auto">
          <a:xfrm>
            <a:off x="7819699" y="1560787"/>
            <a:ext cx="4256689" cy="371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3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386" y="235224"/>
            <a:ext cx="11114690" cy="1325563"/>
          </a:xfrm>
        </p:spPr>
        <p:txBody>
          <a:bodyPr>
            <a:noAutofit/>
          </a:bodyPr>
          <a:lstStyle/>
          <a:p>
            <a:r>
              <a:rPr lang="es-MX" sz="6000" b="1" dirty="0" smtClean="0">
                <a:solidFill>
                  <a:srgbClr val="0070C0"/>
                </a:solidFill>
              </a:rPr>
              <a:t>Caminemos rumbo a la sexta sesión</a:t>
            </a:r>
            <a:endParaRPr lang="es-MX" sz="6000" b="1" dirty="0">
              <a:solidFill>
                <a:srgbClr val="0070C0"/>
              </a:solidFill>
            </a:endParaRPr>
          </a:p>
        </p:txBody>
      </p:sp>
      <p:sp>
        <p:nvSpPr>
          <p:cNvPr id="3" name="Marcador de contenido 2"/>
          <p:cNvSpPr>
            <a:spLocks noGrp="1"/>
          </p:cNvSpPr>
          <p:nvPr>
            <p:ph idx="1"/>
          </p:nvPr>
        </p:nvSpPr>
        <p:spPr>
          <a:xfrm>
            <a:off x="176050" y="1560787"/>
            <a:ext cx="7328337" cy="4351338"/>
          </a:xfrm>
        </p:spPr>
        <p:txBody>
          <a:bodyPr>
            <a:normAutofit fontScale="92500" lnSpcReduction="10000"/>
          </a:bodyPr>
          <a:lstStyle/>
          <a:p>
            <a:pPr marL="0" indent="0" algn="just">
              <a:buNone/>
            </a:pPr>
            <a:r>
              <a:rPr lang="es-MX" sz="3200" dirty="0"/>
              <a:t>Es por ello que la observación de clase entre docentes que se propone, es considerada</a:t>
            </a:r>
            <a:br>
              <a:rPr lang="es-MX" sz="3200" dirty="0"/>
            </a:br>
            <a:r>
              <a:rPr lang="es-MX" sz="3200" dirty="0"/>
              <a:t>como una experiencia de aprendizaje entre uno y otro, en donde se destaca la buena</a:t>
            </a:r>
            <a:br>
              <a:rPr lang="es-MX" sz="3200" dirty="0"/>
            </a:br>
            <a:r>
              <a:rPr lang="es-MX" sz="3200" dirty="0"/>
              <a:t>disposición de los docentes para cooperar y compartir sus experiencias e inquietudes,</a:t>
            </a:r>
            <a:br>
              <a:rPr lang="es-MX" sz="3200" dirty="0"/>
            </a:br>
            <a:r>
              <a:rPr lang="es-MX" sz="3200" dirty="0"/>
              <a:t>y con ello </a:t>
            </a:r>
            <a:r>
              <a:rPr lang="es-MX" sz="3200" dirty="0" smtClean="0"/>
              <a:t>beneficiar </a:t>
            </a:r>
            <a:r>
              <a:rPr lang="es-MX" sz="3200" dirty="0"/>
              <a:t>de igual manera a los maestros observados y a los observadores,</a:t>
            </a:r>
            <a:br>
              <a:rPr lang="es-MX" sz="3200" dirty="0"/>
            </a:br>
            <a:r>
              <a:rPr lang="es-MX" sz="3200" dirty="0"/>
              <a:t>a través del acuerdo compartido sobre lo que se observará, cómo se observará y con</a:t>
            </a:r>
            <a:br>
              <a:rPr lang="es-MX" sz="3200" dirty="0"/>
            </a:br>
            <a:r>
              <a:rPr lang="es-MX" sz="3200" dirty="0"/>
              <a:t>qué propósito se observará</a:t>
            </a:r>
            <a:r>
              <a:rPr lang="es-MX" sz="3200" dirty="0" smtClean="0"/>
              <a:t>.</a:t>
            </a:r>
          </a:p>
          <a:p>
            <a:pPr marL="0" indent="0" algn="just">
              <a:buNone/>
            </a:pPr>
            <a:endParaRPr lang="es-MX" dirty="0"/>
          </a:p>
        </p:txBody>
      </p:sp>
      <p:pic>
        <p:nvPicPr>
          <p:cNvPr id="9218" name="Picture 2" descr="Salón De Clases, La Escuela, La Educación, Aprendizaje"/>
          <p:cNvPicPr>
            <a:picLocks noChangeAspect="1" noChangeArrowheads="1"/>
          </p:cNvPicPr>
          <p:nvPr/>
        </p:nvPicPr>
        <p:blipFill rotWithShape="1">
          <a:blip r:embed="rId2">
            <a:extLst>
              <a:ext uri="{28A0092B-C50C-407E-A947-70E740481C1C}">
                <a14:useLocalDpi xmlns:a14="http://schemas.microsoft.com/office/drawing/2010/main" val="0"/>
              </a:ext>
            </a:extLst>
          </a:blip>
          <a:srcRect l="6852" r="11275"/>
          <a:stretch/>
        </p:blipFill>
        <p:spPr bwMode="auto">
          <a:xfrm>
            <a:off x="7819699" y="1560787"/>
            <a:ext cx="4256689" cy="371527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757" y="5276058"/>
            <a:ext cx="1581942" cy="158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0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1000"/>
                                        <p:tgtEl>
                                          <p:spTgt spid="11268"/>
                                        </p:tgtEl>
                                      </p:cBhvr>
                                    </p:animEffect>
                                    <p:anim calcmode="lin" valueType="num">
                                      <p:cBhvr>
                                        <p:cTn id="12" dur="1000" fill="hold"/>
                                        <p:tgtEl>
                                          <p:spTgt spid="11268"/>
                                        </p:tgtEl>
                                        <p:attrNameLst>
                                          <p:attrName>ppt_x</p:attrName>
                                        </p:attrNameLst>
                                      </p:cBhvr>
                                      <p:tavLst>
                                        <p:tav tm="0">
                                          <p:val>
                                            <p:strVal val="#ppt_x"/>
                                          </p:val>
                                        </p:tav>
                                        <p:tav tm="100000">
                                          <p:val>
                                            <p:strVal val="#ppt_x"/>
                                          </p:val>
                                        </p:tav>
                                      </p:tavLst>
                                    </p:anim>
                                    <p:anim calcmode="lin" valueType="num">
                                      <p:cBhvr>
                                        <p:cTn id="13"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3965" y="722038"/>
            <a:ext cx="10515600" cy="5489575"/>
          </a:xfrm>
        </p:spPr>
        <p:txBody>
          <a:bodyPr>
            <a:normAutofit fontScale="92500" lnSpcReduction="20000"/>
          </a:bodyPr>
          <a:lstStyle/>
          <a:p>
            <a:pPr marL="742950" indent="-742950">
              <a:buFont typeface="+mj-lt"/>
              <a:buAutoNum type="arabicPeriod" startAt="17"/>
            </a:pPr>
            <a:r>
              <a:rPr lang="es-MX" sz="4300" dirty="0" smtClean="0"/>
              <a:t>Lean </a:t>
            </a:r>
            <a:r>
              <a:rPr lang="es-MX" sz="4300" dirty="0"/>
              <a:t>en plenaria el siguiente </a:t>
            </a:r>
            <a:r>
              <a:rPr lang="es-MX" sz="4300" dirty="0" smtClean="0"/>
              <a:t>texto</a:t>
            </a:r>
            <a:r>
              <a:rPr lang="es-MX" sz="4300" baseline="30000" dirty="0" smtClean="0">
                <a:solidFill>
                  <a:srgbClr val="FF0000"/>
                </a:solidFill>
              </a:rPr>
              <a:t>5</a:t>
            </a:r>
            <a:r>
              <a:rPr lang="es-MX" sz="4300" dirty="0" smtClean="0"/>
              <a:t>. </a:t>
            </a:r>
            <a:r>
              <a:rPr lang="es-MX" sz="4300" dirty="0"/>
              <a:t>A partir de éste, establezcan cuál es </a:t>
            </a:r>
            <a:r>
              <a:rPr lang="es-MX" sz="4300" dirty="0" smtClean="0"/>
              <a:t>el propósito </a:t>
            </a:r>
            <a:r>
              <a:rPr lang="es-MX" sz="4300" dirty="0"/>
              <a:t>de la “observación de clase” que llevarán a cabo en la sexta </a:t>
            </a:r>
            <a:r>
              <a:rPr lang="es-MX" sz="4300" dirty="0" smtClean="0"/>
              <a:t>sesión.</a:t>
            </a:r>
            <a:br>
              <a:rPr lang="es-MX" sz="4300" dirty="0" smtClean="0"/>
            </a:br>
            <a:r>
              <a:rPr lang="es-MX" sz="4300" dirty="0" smtClean="0"/>
              <a:t>Argumenten </a:t>
            </a:r>
            <a:r>
              <a:rPr lang="es-MX" sz="4300" dirty="0"/>
              <a:t>su selección.</a:t>
            </a:r>
            <a:r>
              <a:rPr lang="es-MX" sz="3800" dirty="0" smtClean="0"/>
              <a:t> </a:t>
            </a:r>
            <a:r>
              <a:rPr lang="es-MX" dirty="0" smtClean="0"/>
              <a:t/>
            </a:r>
            <a:br>
              <a:rPr lang="es-MX" dirty="0" smtClean="0"/>
            </a:br>
            <a:endParaRPr lang="es-MX" dirty="0" smtClean="0"/>
          </a:p>
          <a:p>
            <a:endParaRPr lang="es-MX" dirty="0"/>
          </a:p>
          <a:p>
            <a:pPr marL="0" indent="0">
              <a:buNone/>
            </a:pPr>
            <a:r>
              <a:rPr lang="es-MX" sz="3600" baseline="30000" dirty="0" smtClean="0">
                <a:solidFill>
                  <a:srgbClr val="FF0000"/>
                </a:solidFill>
              </a:rPr>
              <a:t>5</a:t>
            </a:r>
            <a:r>
              <a:rPr lang="es-MX" dirty="0" smtClean="0"/>
              <a:t>Adaptado </a:t>
            </a:r>
            <a:r>
              <a:rPr lang="es-MX" dirty="0"/>
              <a:t>de: Carmen Alicia Magaña y Evangelina Flores Hernández, La observación entre pares: aprendiendo </a:t>
            </a:r>
            <a:r>
              <a:rPr lang="es-MX" dirty="0" smtClean="0"/>
              <a:t>de un </a:t>
            </a:r>
            <a:r>
              <a:rPr lang="es-MX" dirty="0" err="1"/>
              <a:t>reﬂejo</a:t>
            </a:r>
            <a:r>
              <a:rPr lang="es-MX" dirty="0"/>
              <a:t>, Revista Iberoamericana para la Investigación y el Desarrollo Educativo IRIDE), vol. 6, núm. 11, disponible en:</a:t>
            </a:r>
            <a:br>
              <a:rPr lang="es-MX" dirty="0"/>
            </a:br>
            <a:r>
              <a:rPr lang="es-MX" dirty="0"/>
              <a:t>https://www.ride.org.mx/index.php/RIDE/article/view/158/684 (consulta: el 10 de febrero de 2018)</a:t>
            </a:r>
            <a:r>
              <a:rPr lang="es-MX" dirty="0" smtClean="0"/>
              <a:t> </a:t>
            </a:r>
            <a:br>
              <a:rPr lang="es-MX" dirty="0" smtClean="0"/>
            </a:br>
            <a:endParaRPr lang="es-MX" dirty="0"/>
          </a:p>
        </p:txBody>
      </p:sp>
    </p:spTree>
    <p:extLst>
      <p:ext uri="{BB962C8B-B14F-4D97-AF65-F5344CB8AC3E}">
        <p14:creationId xmlns:p14="http://schemas.microsoft.com/office/powerpoint/2010/main" val="19770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28347" y="157106"/>
            <a:ext cx="7993117" cy="6637830"/>
          </a:xfrm>
          <a:prstGeom prst="rect">
            <a:avLst/>
          </a:prstGeom>
          <a:ln>
            <a:noFill/>
          </a:ln>
          <a:effectLst>
            <a:outerShdw blurRad="190500" algn="tl" rotWithShape="0">
              <a:srgbClr val="000000">
                <a:alpha val="70000"/>
              </a:srgb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3082530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3965" y="722038"/>
            <a:ext cx="10812518" cy="5489575"/>
          </a:xfrm>
        </p:spPr>
        <p:txBody>
          <a:bodyPr>
            <a:normAutofit fontScale="92500" lnSpcReduction="10000"/>
          </a:bodyPr>
          <a:lstStyle/>
          <a:p>
            <a:pPr marL="742950" indent="-742950" algn="just">
              <a:buFont typeface="+mj-lt"/>
              <a:buAutoNum type="arabicPeriod" startAt="18"/>
            </a:pPr>
            <a:r>
              <a:rPr lang="es-MX" sz="4400" dirty="0"/>
              <a:t>En una “lluvia de ideas” comenten de qué manera, la información seleccionada y los argumentos vertidos como colectivo, dan respuesta a algunas de </a:t>
            </a:r>
            <a:r>
              <a:rPr lang="es-MX" sz="4400" dirty="0" smtClean="0"/>
              <a:t>las actividades </a:t>
            </a:r>
            <a:r>
              <a:rPr lang="es-MX" sz="4400" dirty="0"/>
              <a:t>planteadas en el listado elaborado en la cuarta sesión de CTE</a:t>
            </a:r>
            <a:r>
              <a:rPr lang="es-MX" sz="4400" dirty="0" smtClean="0"/>
              <a:t>.</a:t>
            </a:r>
          </a:p>
          <a:p>
            <a:pPr marL="742950" indent="-742950" algn="just">
              <a:buFont typeface="+mj-lt"/>
              <a:buAutoNum type="arabicPeriod" startAt="18"/>
            </a:pPr>
            <a:r>
              <a:rPr lang="es-MX" sz="4400" dirty="0" smtClean="0"/>
              <a:t>Lean </a:t>
            </a:r>
            <a:r>
              <a:rPr lang="es-MX" sz="4400" dirty="0"/>
              <a:t>los textos de los siguientes recuadros en plenaria. Organícelos en </a:t>
            </a:r>
            <a:r>
              <a:rPr lang="es-MX" sz="4400" dirty="0" smtClean="0"/>
              <a:t>una tabla </a:t>
            </a:r>
            <a:r>
              <a:rPr lang="es-MX" sz="4400" dirty="0"/>
              <a:t>de dos columnas, según si se trata del </a:t>
            </a:r>
            <a:r>
              <a:rPr lang="es-MX" sz="4400" b="1" dirty="0"/>
              <a:t>docente observado </a:t>
            </a:r>
            <a:r>
              <a:rPr lang="es-MX" sz="4400" dirty="0"/>
              <a:t>o de los </a:t>
            </a:r>
            <a:r>
              <a:rPr lang="es-MX" sz="4400" b="1" dirty="0" smtClean="0"/>
              <a:t>docentes observadores</a:t>
            </a:r>
            <a:r>
              <a:rPr lang="es-MX" sz="4400" dirty="0"/>
              <a:t>.</a:t>
            </a:r>
            <a:r>
              <a:rPr lang="es-MX" sz="4400" dirty="0" smtClean="0"/>
              <a:t> </a:t>
            </a:r>
            <a:endParaRPr lang="es-MX" dirty="0"/>
          </a:p>
        </p:txBody>
      </p:sp>
    </p:spTree>
    <p:extLst>
      <p:ext uri="{BB962C8B-B14F-4D97-AF65-F5344CB8AC3E}">
        <p14:creationId xmlns:p14="http://schemas.microsoft.com/office/powerpoint/2010/main" val="18776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0038" y="1084718"/>
            <a:ext cx="7242692" cy="483961"/>
          </a:xfrm>
        </p:spPr>
        <p:txBody>
          <a:bodyPr>
            <a:noAutofit/>
          </a:bodyPr>
          <a:lstStyle/>
          <a:p>
            <a:pPr algn="r"/>
            <a:r>
              <a:rPr lang="es-MX" sz="15000" b="1" dirty="0" smtClean="0">
                <a:solidFill>
                  <a:srgbClr val="0070C0"/>
                </a:solidFill>
                <a:effectLst>
                  <a:outerShdw blurRad="38100" dist="38100" dir="2700000" algn="tl">
                    <a:srgbClr val="000000">
                      <a:alpha val="43137"/>
                    </a:srgbClr>
                  </a:outerShdw>
                </a:effectLst>
              </a:rPr>
              <a:t>Índice</a:t>
            </a:r>
            <a:endParaRPr lang="es-MX" sz="15000" b="1" dirty="0">
              <a:solidFill>
                <a:srgbClr val="0070C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82880" y="574766"/>
            <a:ext cx="11170920" cy="6178731"/>
          </a:xfrm>
        </p:spPr>
        <p:txBody>
          <a:bodyPr>
            <a:normAutofit fontScale="77500" lnSpcReduction="20000"/>
          </a:bodyPr>
          <a:lstStyle/>
          <a:p>
            <a:pPr marL="0" indent="0">
              <a:spcBef>
                <a:spcPts val="1200"/>
              </a:spcBef>
              <a:spcAft>
                <a:spcPts val="1200"/>
              </a:spcAft>
              <a:buNone/>
            </a:pPr>
            <a:r>
              <a:rPr lang="es-MX" sz="3400" b="1" dirty="0" smtClean="0"/>
              <a:t>INTRODUCCIÓN</a:t>
            </a:r>
          </a:p>
          <a:p>
            <a:pPr marL="0" indent="0">
              <a:spcBef>
                <a:spcPts val="1200"/>
              </a:spcBef>
              <a:spcAft>
                <a:spcPts val="1200"/>
              </a:spcAft>
              <a:buNone/>
            </a:pPr>
            <a:r>
              <a:rPr lang="es-MX" sz="3400" b="1" dirty="0" smtClean="0"/>
              <a:t>QUINTA </a:t>
            </a:r>
            <a:r>
              <a:rPr lang="es-MX" sz="3400" b="1" dirty="0"/>
              <a:t>SESIÓN ORDINARIA DE </a:t>
            </a:r>
            <a:r>
              <a:rPr lang="es-MX" sz="3400" b="1" dirty="0" smtClean="0"/>
              <a:t>CTE</a:t>
            </a:r>
            <a:br>
              <a:rPr lang="es-MX" sz="3400" b="1" dirty="0" smtClean="0"/>
            </a:br>
            <a:r>
              <a:rPr lang="es-MX" dirty="0" smtClean="0"/>
              <a:t>Propósitos</a:t>
            </a:r>
            <a:r>
              <a:rPr lang="es-MX" dirty="0"/>
              <a:t/>
            </a:r>
            <a:br>
              <a:rPr lang="es-MX" dirty="0"/>
            </a:br>
            <a:r>
              <a:rPr lang="es-MX" dirty="0"/>
              <a:t>Materiales</a:t>
            </a:r>
            <a:br>
              <a:rPr lang="es-MX" dirty="0"/>
            </a:br>
            <a:r>
              <a:rPr lang="es-MX" dirty="0" smtClean="0"/>
              <a:t>Productos</a:t>
            </a:r>
          </a:p>
          <a:p>
            <a:pPr marL="0" indent="0">
              <a:spcBef>
                <a:spcPts val="1200"/>
              </a:spcBef>
              <a:spcAft>
                <a:spcPts val="1200"/>
              </a:spcAft>
              <a:buNone/>
            </a:pPr>
            <a:r>
              <a:rPr lang="es-MX" sz="3400" b="1" dirty="0" smtClean="0"/>
              <a:t>ORGANICEMOS </a:t>
            </a:r>
            <a:r>
              <a:rPr lang="es-MX" sz="3400" b="1" dirty="0"/>
              <a:t>NUESTRO </a:t>
            </a:r>
            <a:r>
              <a:rPr lang="es-MX" sz="3400" b="1" dirty="0" smtClean="0"/>
              <a:t>CTE</a:t>
            </a:r>
          </a:p>
          <a:p>
            <a:pPr marL="0" indent="0">
              <a:spcBef>
                <a:spcPts val="1200"/>
              </a:spcBef>
              <a:spcAft>
                <a:spcPts val="1200"/>
              </a:spcAft>
              <a:buNone/>
            </a:pPr>
            <a:r>
              <a:rPr lang="es-MX" sz="3400" b="1" dirty="0" smtClean="0"/>
              <a:t>¿QUÉ AVANCES TENEMOS A LA MITAD DEL CICLO</a:t>
            </a:r>
            <a:br>
              <a:rPr lang="es-MX" sz="3400" b="1" dirty="0" smtClean="0"/>
            </a:br>
            <a:r>
              <a:rPr lang="es-MX" sz="3400" b="1" dirty="0" smtClean="0"/>
              <a:t>ESCOLAR?</a:t>
            </a:r>
            <a:r>
              <a:rPr lang="es-MX" b="1" dirty="0" smtClean="0"/>
              <a:t/>
            </a:r>
            <a:br>
              <a:rPr lang="es-MX" b="1" dirty="0" smtClean="0"/>
            </a:br>
            <a:r>
              <a:rPr lang="es-MX" dirty="0" smtClean="0"/>
              <a:t>En el aula</a:t>
            </a:r>
          </a:p>
          <a:p>
            <a:pPr marL="0" indent="0">
              <a:spcBef>
                <a:spcPts val="1200"/>
              </a:spcBef>
              <a:spcAft>
                <a:spcPts val="1200"/>
              </a:spcAft>
              <a:buNone/>
            </a:pPr>
            <a:r>
              <a:rPr lang="es-MX" sz="3400" b="1" dirty="0" smtClean="0"/>
              <a:t>¿QUÉ FORTALECEMOS COMO ESCUELA? ¿CÓMO LO</a:t>
            </a:r>
            <a:br>
              <a:rPr lang="es-MX" sz="3400" b="1" dirty="0" smtClean="0"/>
            </a:br>
            <a:r>
              <a:rPr lang="es-MX" sz="3400" b="1" dirty="0" smtClean="0"/>
              <a:t>HACEMOS ENTRE TODOS?</a:t>
            </a:r>
            <a:r>
              <a:rPr lang="es-MX" b="1" dirty="0" smtClean="0"/>
              <a:t/>
            </a:r>
            <a:br>
              <a:rPr lang="es-MX" b="1" dirty="0" smtClean="0"/>
            </a:br>
            <a:r>
              <a:rPr lang="es-MX" dirty="0" smtClean="0"/>
              <a:t>En la escuela</a:t>
            </a:r>
          </a:p>
          <a:p>
            <a:pPr marL="0" indent="0">
              <a:spcBef>
                <a:spcPts val="1200"/>
              </a:spcBef>
              <a:spcAft>
                <a:spcPts val="1200"/>
              </a:spcAft>
              <a:buNone/>
            </a:pPr>
            <a:r>
              <a:rPr lang="es-MX" sz="3400" b="1" dirty="0" smtClean="0"/>
              <a:t>CAMINEMOS </a:t>
            </a:r>
            <a:r>
              <a:rPr lang="es-MX" sz="3400" b="1" dirty="0"/>
              <a:t>RUMBO A LA SEXTA </a:t>
            </a:r>
            <a:r>
              <a:rPr lang="es-MX" sz="3400" b="1" dirty="0" smtClean="0"/>
              <a:t>SESIÓN</a:t>
            </a:r>
          </a:p>
          <a:p>
            <a:pPr marL="0" indent="0">
              <a:spcBef>
                <a:spcPts val="1200"/>
              </a:spcBef>
              <a:spcAft>
                <a:spcPts val="1200"/>
              </a:spcAft>
              <a:buNone/>
            </a:pPr>
            <a:r>
              <a:rPr lang="es-MX" sz="3400" b="1" dirty="0" smtClean="0"/>
              <a:t>PREPAREMOS EN EL CTE LA ENTRADA EN VIGOR DEL COMPONENTE AUTONOMÍA CURRICULAR </a:t>
            </a:r>
            <a:r>
              <a:rPr lang="es-MX" sz="3400" dirty="0" smtClean="0"/>
              <a:t/>
            </a:r>
            <a:br>
              <a:rPr lang="es-MX" sz="3400" dirty="0" smtClean="0"/>
            </a:br>
            <a:endParaRPr lang="es-MX" sz="3400" dirty="0"/>
          </a:p>
        </p:txBody>
      </p:sp>
    </p:spTree>
    <p:extLst>
      <p:ext uri="{BB962C8B-B14F-4D97-AF65-F5344CB8AC3E}">
        <p14:creationId xmlns:p14="http://schemas.microsoft.com/office/powerpoint/2010/main" val="98293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0362" y="1324303"/>
            <a:ext cx="11978050" cy="3557259"/>
          </a:xfrm>
          <a:prstGeom prst="rect">
            <a:avLst/>
          </a:prstGeom>
        </p:spPr>
      </p:pic>
    </p:spTree>
    <p:extLst>
      <p:ext uri="{BB962C8B-B14F-4D97-AF65-F5344CB8AC3E}">
        <p14:creationId xmlns:p14="http://schemas.microsoft.com/office/powerpoint/2010/main" val="222345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7291" y="1198179"/>
            <a:ext cx="12001379" cy="3557260"/>
          </a:xfrm>
          <a:prstGeom prst="rect">
            <a:avLst/>
          </a:prstGeom>
        </p:spPr>
      </p:pic>
    </p:spTree>
    <p:extLst>
      <p:ext uri="{BB962C8B-B14F-4D97-AF65-F5344CB8AC3E}">
        <p14:creationId xmlns:p14="http://schemas.microsoft.com/office/powerpoint/2010/main" val="3340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4097" y="1198179"/>
            <a:ext cx="11525241" cy="3364789"/>
          </a:xfrm>
          <a:prstGeom prst="rect">
            <a:avLst/>
          </a:prstGeom>
        </p:spPr>
      </p:pic>
    </p:spTree>
    <p:extLst>
      <p:ext uri="{BB962C8B-B14F-4D97-AF65-F5344CB8AC3E}">
        <p14:creationId xmlns:p14="http://schemas.microsoft.com/office/powerpoint/2010/main" val="21671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8150" y="867103"/>
            <a:ext cx="6591300" cy="5309860"/>
          </a:xfrm>
        </p:spPr>
        <p:txBody>
          <a:bodyPr>
            <a:normAutofit lnSpcReduction="10000"/>
          </a:bodyPr>
          <a:lstStyle/>
          <a:p>
            <a:pPr marL="514350" indent="-514350" algn="just">
              <a:buFont typeface="+mj-lt"/>
              <a:buAutoNum type="arabicPeriod" startAt="20"/>
            </a:pPr>
            <a:r>
              <a:rPr lang="es-MX" sz="3600" dirty="0" smtClean="0"/>
              <a:t>Identifiquen </a:t>
            </a:r>
            <a:r>
              <a:rPr lang="es-MX" sz="3600" dirty="0"/>
              <a:t>de cada columna lo que hay que considerar para la </a:t>
            </a:r>
            <a:r>
              <a:rPr lang="es-MX" sz="3600" dirty="0" smtClean="0"/>
              <a:t>observación de </a:t>
            </a:r>
            <a:r>
              <a:rPr lang="es-MX" sz="3600" dirty="0"/>
              <a:t>clase como participante, y establezcan qué hay que prever para realizar </a:t>
            </a:r>
            <a:r>
              <a:rPr lang="es-MX" sz="3600" dirty="0" smtClean="0"/>
              <a:t>lo correspondiente </a:t>
            </a:r>
            <a:r>
              <a:rPr lang="es-MX" sz="3600" dirty="0"/>
              <a:t>a cada uno de los roles</a:t>
            </a:r>
            <a:r>
              <a:rPr lang="es-MX" sz="3600" dirty="0" smtClean="0"/>
              <a:t>.</a:t>
            </a:r>
          </a:p>
          <a:p>
            <a:pPr marL="514350" indent="-514350">
              <a:buFont typeface="+mj-lt"/>
              <a:buAutoNum type="arabicPeriod" startAt="20"/>
            </a:pPr>
            <a:r>
              <a:rPr lang="es-MX" sz="3600" dirty="0" smtClean="0"/>
              <a:t>Registren </a:t>
            </a:r>
            <a:r>
              <a:rPr lang="es-MX" sz="3600" dirty="0"/>
              <a:t>en el Cuaderno de Bitácora del CTE los acuerdos y </a:t>
            </a:r>
            <a:r>
              <a:rPr lang="es-MX" sz="3600" dirty="0" smtClean="0"/>
              <a:t>compromisos para </a:t>
            </a:r>
            <a:r>
              <a:rPr lang="es-MX" sz="3600" dirty="0"/>
              <a:t>este apartado</a:t>
            </a:r>
            <a:r>
              <a:rPr lang="es-MX" sz="3600" dirty="0" smtClean="0"/>
              <a:t>.</a:t>
            </a:r>
          </a:p>
          <a:p>
            <a:pPr marL="514350" indent="-514350" algn="just">
              <a:buFont typeface="+mj-lt"/>
              <a:buAutoNum type="arabicPeriod" startAt="20"/>
            </a:pPr>
            <a:endParaRPr lang="es-MX" sz="3600" dirty="0"/>
          </a:p>
        </p:txBody>
      </p:sp>
      <p:pic>
        <p:nvPicPr>
          <p:cNvPr id="12290" name="Picture 2" descr="Por Escrito, Escribir, Pluma Estilográfica, Tinta"/>
          <p:cNvPicPr>
            <a:picLocks noChangeAspect="1" noChangeArrowheads="1"/>
          </p:cNvPicPr>
          <p:nvPr/>
        </p:nvPicPr>
        <p:blipFill rotWithShape="1">
          <a:blip r:embed="rId2">
            <a:extLst>
              <a:ext uri="{28A0092B-C50C-407E-A947-70E740481C1C}">
                <a14:useLocalDpi xmlns:a14="http://schemas.microsoft.com/office/drawing/2010/main" val="0"/>
              </a:ext>
            </a:extLst>
          </a:blip>
          <a:srcRect l="3263" t="3694" r="11107" b="10188"/>
          <a:stretch/>
        </p:blipFill>
        <p:spPr bwMode="auto">
          <a:xfrm>
            <a:off x="7303602" y="1504949"/>
            <a:ext cx="4735998" cy="357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1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rgbClr val="0070C0"/>
                </a:solidFill>
              </a:rPr>
              <a:t>Preparemos en el CTE la entrada en vigor del componente autonomía curricular</a:t>
            </a:r>
            <a:endParaRPr lang="es-MX" b="1" dirty="0">
              <a:solidFill>
                <a:srgbClr val="0070C0"/>
              </a:solidFill>
            </a:endParaRPr>
          </a:p>
        </p:txBody>
      </p:sp>
      <p:sp>
        <p:nvSpPr>
          <p:cNvPr id="3" name="Marcador de contenido 2"/>
          <p:cNvSpPr>
            <a:spLocks noGrp="1"/>
          </p:cNvSpPr>
          <p:nvPr>
            <p:ph idx="1"/>
          </p:nvPr>
        </p:nvSpPr>
        <p:spPr/>
        <p:txBody>
          <a:bodyPr>
            <a:normAutofit/>
          </a:bodyPr>
          <a:lstStyle/>
          <a:p>
            <a:pPr marL="514350" indent="-514350">
              <a:buFont typeface="+mj-lt"/>
              <a:buAutoNum type="arabicPeriod" startAt="22"/>
            </a:pPr>
            <a:r>
              <a:rPr lang="es-MX" dirty="0" smtClean="0"/>
              <a:t>El </a:t>
            </a:r>
            <a:r>
              <a:rPr lang="es-MX" dirty="0"/>
              <a:t>director promueve el análisis de la infografía animada que, días antes de </a:t>
            </a:r>
            <a:r>
              <a:rPr lang="es-MX" dirty="0" smtClean="0"/>
              <a:t>la sesión </a:t>
            </a:r>
            <a:r>
              <a:rPr lang="es-MX" dirty="0"/>
              <a:t>de CTE, compartió a sus maestros a través de sus teléfonos </a:t>
            </a:r>
            <a:r>
              <a:rPr lang="es-MX" dirty="0" smtClean="0"/>
              <a:t>celulares (</a:t>
            </a:r>
            <a:r>
              <a:rPr lang="es-MX" dirty="0"/>
              <a:t>vía SMS, </a:t>
            </a:r>
            <a:r>
              <a:rPr lang="es-MX" dirty="0" err="1"/>
              <a:t>WhatsApp</a:t>
            </a:r>
            <a:r>
              <a:rPr lang="es-MX" dirty="0"/>
              <a:t> o algo similar). De ser necesario, pídales que ingresen a </a:t>
            </a:r>
            <a:r>
              <a:rPr lang="es-MX" dirty="0" smtClean="0"/>
              <a:t>la siguiente </a:t>
            </a:r>
            <a:r>
              <a:rPr lang="es-MX" dirty="0"/>
              <a:t>dirección electrónica</a:t>
            </a:r>
            <a:r>
              <a:rPr lang="es-MX" dirty="0" smtClean="0"/>
              <a:t>:</a:t>
            </a:r>
          </a:p>
          <a:p>
            <a:pPr marL="0" indent="0">
              <a:buNone/>
            </a:pPr>
            <a:r>
              <a:rPr lang="es-MX" dirty="0"/>
              <a:t/>
            </a:r>
            <a:br>
              <a:rPr lang="es-MX" dirty="0"/>
            </a:br>
            <a:r>
              <a:rPr lang="es-MX" dirty="0">
                <a:hlinkClick r:id="rId2"/>
              </a:rPr>
              <a:t>http://</a:t>
            </a:r>
            <a:r>
              <a:rPr lang="es-MX" dirty="0" smtClean="0">
                <a:hlinkClick r:id="rId2"/>
              </a:rPr>
              <a:t>www.aprendizajesclave.sep.gob.mx/index-multimedia-video12.html</a:t>
            </a:r>
            <a:endParaRPr lang="es-MX" dirty="0" smtClean="0"/>
          </a:p>
          <a:p>
            <a:pPr marL="0" indent="0">
              <a:buNone/>
            </a:pPr>
            <a:r>
              <a:rPr lang="es-MX" dirty="0" smtClean="0"/>
              <a:t/>
            </a:r>
            <a:br>
              <a:rPr lang="es-MX" dirty="0" smtClean="0"/>
            </a:br>
            <a:r>
              <a:rPr lang="es-MX" dirty="0" smtClean="0">
                <a:hlinkClick r:id="rId3"/>
              </a:rPr>
              <a:t>http</a:t>
            </a:r>
            <a:r>
              <a:rPr lang="es-MX" dirty="0">
                <a:hlinkClick r:id="rId3"/>
              </a:rPr>
              <a:t>://</a:t>
            </a:r>
            <a:r>
              <a:rPr lang="es-MX" dirty="0" smtClean="0">
                <a:hlinkClick r:id="rId3"/>
              </a:rPr>
              <a:t>www.aprendizajesclave.sep.gob.mx/index-multimedia-video5.html</a:t>
            </a:r>
            <a:endParaRPr lang="es-MX" dirty="0" smtClean="0"/>
          </a:p>
          <a:p>
            <a:pPr marL="514350" indent="-514350">
              <a:buFont typeface="+mj-lt"/>
              <a:buAutoNum type="arabicPeriod" startAt="22"/>
            </a:pPr>
            <a:endParaRPr lang="es-MX" dirty="0"/>
          </a:p>
        </p:txBody>
      </p:sp>
    </p:spTree>
    <p:extLst>
      <p:ext uri="{BB962C8B-B14F-4D97-AF65-F5344CB8AC3E}">
        <p14:creationId xmlns:p14="http://schemas.microsoft.com/office/powerpoint/2010/main" val="35996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52612" y="157162"/>
            <a:ext cx="8662988" cy="64301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14135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90500"/>
            <a:ext cx="10801350" cy="6381750"/>
          </a:xfrm>
        </p:spPr>
        <p:txBody>
          <a:bodyPr>
            <a:normAutofit/>
          </a:bodyPr>
          <a:lstStyle/>
          <a:p>
            <a:pPr marL="514350" indent="-514350">
              <a:buFont typeface="+mj-lt"/>
              <a:buAutoNum type="arabicPeriod" startAt="23"/>
            </a:pPr>
            <a:r>
              <a:rPr lang="es-MX" dirty="0" smtClean="0"/>
              <a:t>Revisen </a:t>
            </a:r>
            <a:r>
              <a:rPr lang="es-MX" dirty="0"/>
              <a:t>en plenaria la infografía animada y el cartel de Autonomía Curricular</a:t>
            </a:r>
            <a:r>
              <a:rPr lang="es-MX" dirty="0" smtClean="0"/>
              <a:t>. Enlisten </a:t>
            </a:r>
            <a:r>
              <a:rPr lang="es-MX" dirty="0"/>
              <a:t>las dudas que pudieran surgir sobre los conceptos que se </a:t>
            </a:r>
            <a:r>
              <a:rPr lang="es-MX" dirty="0" smtClean="0"/>
              <a:t>manejan en </a:t>
            </a:r>
            <a:r>
              <a:rPr lang="es-MX" dirty="0"/>
              <a:t>ambos materiales. Destaquen los conceptos que consideran novedosos </a:t>
            </a:r>
            <a:r>
              <a:rPr lang="es-MX" dirty="0" smtClean="0"/>
              <a:t>y favorables </a:t>
            </a:r>
            <a:r>
              <a:rPr lang="es-MX" dirty="0"/>
              <a:t>para propiciar acciones de innovación educativa</a:t>
            </a:r>
            <a:r>
              <a:rPr lang="es-MX" dirty="0" smtClean="0"/>
              <a:t>.</a:t>
            </a:r>
          </a:p>
          <a:p>
            <a:pPr marL="514350" indent="-514350">
              <a:buFont typeface="+mj-lt"/>
              <a:buAutoNum type="arabicPeriod" startAt="23"/>
            </a:pPr>
            <a:r>
              <a:rPr lang="es-MX" dirty="0" smtClean="0"/>
              <a:t>En </a:t>
            </a:r>
            <a:r>
              <a:rPr lang="es-MX" dirty="0"/>
              <a:t>equipos, comenten la sección que corresponde al componente de Autonomía Curricular, publicada en el Plan y programas de estudio, pp. 613-630.</a:t>
            </a:r>
            <a:r>
              <a:rPr lang="es-MX" b="1" baseline="30000" dirty="0">
                <a:solidFill>
                  <a:srgbClr val="FF0000"/>
                </a:solidFill>
              </a:rPr>
              <a:t>7</a:t>
            </a:r>
            <a:r>
              <a:rPr lang="es-MX" dirty="0"/>
              <a:t> </a:t>
            </a:r>
            <a:r>
              <a:rPr lang="es-MX" dirty="0" smtClean="0"/>
              <a:t>A partir </a:t>
            </a:r>
            <a:r>
              <a:rPr lang="es-MX" dirty="0"/>
              <a:t>de sus comentarios, aclaren las dudas surgidas en la actividad anterior</a:t>
            </a:r>
            <a:r>
              <a:rPr lang="es-MX" dirty="0" smtClean="0"/>
              <a:t>.</a:t>
            </a:r>
          </a:p>
          <a:p>
            <a:pPr marL="0" indent="0">
              <a:buNone/>
            </a:pPr>
            <a:r>
              <a:rPr lang="es-MX" dirty="0"/>
              <a:t/>
            </a:r>
            <a:br>
              <a:rPr lang="es-MX" dirty="0"/>
            </a:br>
            <a:r>
              <a:rPr lang="es-MX" dirty="0"/>
              <a:t>Se recomienda el envío a los maestros de la siguiente liga antes del </a:t>
            </a:r>
            <a:r>
              <a:rPr lang="es-MX" dirty="0" smtClean="0"/>
              <a:t>23 de febrero </a:t>
            </a:r>
            <a:r>
              <a:rPr lang="es-MX" dirty="0"/>
              <a:t>para su lectura previa: http://</a:t>
            </a:r>
            <a:r>
              <a:rPr lang="es-MX" dirty="0" smtClean="0"/>
              <a:t>www.aprendizajesclave.sep.gob.mx/descargables/AMBITOS_AUTONOMIA_CURRICULAR.pdf </a:t>
            </a:r>
            <a:br>
              <a:rPr lang="es-MX" dirty="0" smtClean="0"/>
            </a:br>
            <a:endParaRPr lang="es-MX" dirty="0"/>
          </a:p>
        </p:txBody>
      </p:sp>
      <p:sp>
        <p:nvSpPr>
          <p:cNvPr id="4" name="CuadroTexto 3"/>
          <p:cNvSpPr txBox="1"/>
          <p:nvPr/>
        </p:nvSpPr>
        <p:spPr>
          <a:xfrm>
            <a:off x="133350" y="6248400"/>
            <a:ext cx="11849100" cy="707886"/>
          </a:xfrm>
          <a:prstGeom prst="rect">
            <a:avLst/>
          </a:prstGeom>
          <a:noFill/>
        </p:spPr>
        <p:txBody>
          <a:bodyPr wrap="square" rtlCol="0">
            <a:spAutoFit/>
          </a:bodyPr>
          <a:lstStyle/>
          <a:p>
            <a:r>
              <a:rPr lang="es-MX" sz="3300" baseline="30000" dirty="0">
                <a:solidFill>
                  <a:srgbClr val="FF0000"/>
                </a:solidFill>
              </a:rPr>
              <a:t>7</a:t>
            </a:r>
            <a:r>
              <a:rPr lang="es-MX" dirty="0"/>
              <a:t> Con el propósito de optimizar el tiempo se recomienda que el director y los docentes realicen esta lectura, </a:t>
            </a:r>
            <a:r>
              <a:rPr lang="es-MX" dirty="0" smtClean="0"/>
              <a:t>previa al </a:t>
            </a:r>
            <a:r>
              <a:rPr lang="es-MX" dirty="0"/>
              <a:t>CTE.</a:t>
            </a:r>
            <a:r>
              <a:rPr lang="es-MX" dirty="0" smtClean="0"/>
              <a:t> </a:t>
            </a:r>
            <a:br>
              <a:rPr lang="es-MX" dirty="0" smtClean="0"/>
            </a:br>
            <a:endParaRPr lang="es-MX" dirty="0"/>
          </a:p>
        </p:txBody>
      </p:sp>
    </p:spTree>
    <p:extLst>
      <p:ext uri="{BB962C8B-B14F-4D97-AF65-F5344CB8AC3E}">
        <p14:creationId xmlns:p14="http://schemas.microsoft.com/office/powerpoint/2010/main" val="422121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90500"/>
            <a:ext cx="10801350" cy="6381750"/>
          </a:xfrm>
        </p:spPr>
        <p:txBody>
          <a:bodyPr>
            <a:normAutofit lnSpcReduction="10000"/>
          </a:bodyPr>
          <a:lstStyle/>
          <a:p>
            <a:pPr marL="514350" indent="-514350">
              <a:buFont typeface="+mj-lt"/>
              <a:buAutoNum type="arabicPeriod" startAt="25"/>
            </a:pPr>
            <a:r>
              <a:rPr lang="es-MX" dirty="0" smtClean="0"/>
              <a:t>En </a:t>
            </a:r>
            <a:r>
              <a:rPr lang="es-MX" dirty="0"/>
              <a:t>plenaria, revisen la presentación Análisis FODA, enfaticen </a:t>
            </a:r>
            <a:r>
              <a:rPr lang="es-MX" dirty="0" smtClean="0"/>
              <a:t>las definiciones generales </a:t>
            </a:r>
            <a:r>
              <a:rPr lang="es-MX" dirty="0"/>
              <a:t>y los pasos para construir la matriz. Compartan en “lluvia de ideas</a:t>
            </a:r>
            <a:r>
              <a:rPr lang="es-MX" dirty="0" smtClean="0"/>
              <a:t>” la </a:t>
            </a:r>
            <a:r>
              <a:rPr lang="es-MX" dirty="0"/>
              <a:t>experiencia que han tenido en la elaboración del FODA.</a:t>
            </a:r>
            <a:r>
              <a:rPr lang="es-MX" dirty="0" smtClean="0"/>
              <a:t> </a:t>
            </a:r>
          </a:p>
          <a:p>
            <a:pPr marL="514350" indent="-514350">
              <a:buFont typeface="+mj-lt"/>
              <a:buAutoNum type="arabicPeriod" startAt="25"/>
            </a:pPr>
            <a:r>
              <a:rPr lang="es-MX" dirty="0" smtClean="0"/>
              <a:t>Organizados </a:t>
            </a:r>
            <a:r>
              <a:rPr lang="es-MX" dirty="0"/>
              <a:t>en equipos, en los que se integren maestros de diferentes grados o asignaturas, establezcan los acuerdos para desarrollar, en un </a:t>
            </a:r>
            <a:r>
              <a:rPr lang="es-MX" dirty="0" smtClean="0"/>
              <a:t>momento posterior </a:t>
            </a:r>
            <a:r>
              <a:rPr lang="es-MX" dirty="0"/>
              <a:t>a la sesión,</a:t>
            </a:r>
            <a:r>
              <a:rPr lang="es-MX" b="1" baseline="30000" dirty="0">
                <a:solidFill>
                  <a:srgbClr val="FF0000"/>
                </a:solidFill>
              </a:rPr>
              <a:t>8</a:t>
            </a:r>
            <a:r>
              <a:rPr lang="es-MX" dirty="0"/>
              <a:t> el proceso propuesto en la presentación y poder entregar sus aportaciones a principios del mes de mayo, a la dirección </a:t>
            </a:r>
            <a:r>
              <a:rPr lang="es-MX" dirty="0" smtClean="0"/>
              <a:t>escolar para </a:t>
            </a:r>
            <a:r>
              <a:rPr lang="es-MX" dirty="0"/>
              <a:t>su integración en la “Matriz de FODA” de la escuela</a:t>
            </a:r>
            <a:r>
              <a:rPr lang="es-MX" dirty="0" smtClean="0"/>
              <a:t>.</a:t>
            </a:r>
          </a:p>
          <a:p>
            <a:pPr marL="0" indent="0">
              <a:buNone/>
            </a:pPr>
            <a:r>
              <a:rPr lang="es-MX" sz="1300" dirty="0"/>
              <a:t/>
            </a:r>
            <a:br>
              <a:rPr lang="es-MX" sz="1300" dirty="0"/>
            </a:br>
            <a:r>
              <a:rPr lang="es-MX" dirty="0"/>
              <a:t>En las próximas sesiones de CTE se continuará el ejercicio de preparación </a:t>
            </a:r>
            <a:r>
              <a:rPr lang="es-MX" dirty="0" smtClean="0"/>
              <a:t>de la </a:t>
            </a:r>
            <a:r>
              <a:rPr lang="es-MX" dirty="0"/>
              <a:t>escuela hacia la entrada en vigor de los </a:t>
            </a:r>
            <a:r>
              <a:rPr lang="es-MX" b="1" dirty="0"/>
              <a:t>Aprendizajes Clave para la educación integral </a:t>
            </a:r>
            <a:r>
              <a:rPr lang="es-MX" dirty="0"/>
              <a:t>y en particular preparar lo necesario para poner en marcha </a:t>
            </a:r>
            <a:r>
              <a:rPr lang="es-MX" dirty="0" smtClean="0"/>
              <a:t>el componente </a:t>
            </a:r>
            <a:r>
              <a:rPr lang="es-MX" dirty="0"/>
              <a:t>de Autonomía Curricular.</a:t>
            </a:r>
            <a:r>
              <a:rPr lang="es-MX" dirty="0" smtClean="0"/>
              <a:t> </a:t>
            </a:r>
            <a:br>
              <a:rPr lang="es-MX" dirty="0" smtClean="0"/>
            </a:br>
            <a:r>
              <a:rPr lang="es-MX" dirty="0" smtClean="0"/>
              <a:t/>
            </a:r>
            <a:br>
              <a:rPr lang="es-MX" dirty="0" smtClean="0"/>
            </a:br>
            <a:endParaRPr lang="es-MX" dirty="0"/>
          </a:p>
        </p:txBody>
      </p:sp>
      <p:sp>
        <p:nvSpPr>
          <p:cNvPr id="4" name="CuadroTexto 3"/>
          <p:cNvSpPr txBox="1"/>
          <p:nvPr/>
        </p:nvSpPr>
        <p:spPr>
          <a:xfrm>
            <a:off x="590550" y="5802808"/>
            <a:ext cx="11430000" cy="1538883"/>
          </a:xfrm>
          <a:prstGeom prst="rect">
            <a:avLst/>
          </a:prstGeom>
          <a:noFill/>
        </p:spPr>
        <p:txBody>
          <a:bodyPr wrap="square" rtlCol="0">
            <a:spAutoFit/>
          </a:bodyPr>
          <a:lstStyle/>
          <a:p>
            <a:r>
              <a:rPr lang="es-MX" sz="3300" baseline="30000" dirty="0" smtClean="0">
                <a:solidFill>
                  <a:srgbClr val="FF0000"/>
                </a:solidFill>
              </a:rPr>
              <a:t>8</a:t>
            </a:r>
            <a:r>
              <a:rPr lang="es-MX" dirty="0" smtClean="0"/>
              <a:t> </a:t>
            </a:r>
            <a:r>
              <a:rPr lang="es-MX" dirty="0"/>
              <a:t>Se recomienda que esta actividad se realice a lo largo de los meses de marzo y abril, teniendo en cuenta que el</a:t>
            </a:r>
            <a:br>
              <a:rPr lang="es-MX" dirty="0"/>
            </a:br>
            <a:r>
              <a:rPr lang="es-MX" dirty="0"/>
              <a:t>producto “Matriz de FODA” será analizado durante la Séptima Sesión de CTE. Los colectivos docentes que laboran</a:t>
            </a:r>
            <a:br>
              <a:rPr lang="es-MX" dirty="0"/>
            </a:br>
            <a:r>
              <a:rPr lang="es-MX" dirty="0"/>
              <a:t>en Escuelas de Tiempo Completo podrán avanzar en la elaboración de este producto.</a:t>
            </a:r>
            <a:r>
              <a:rPr lang="es-MX" dirty="0" smtClean="0"/>
              <a:t> </a:t>
            </a:r>
            <a:br>
              <a:rPr lang="es-MX" dirty="0" smtClean="0"/>
            </a:br>
            <a:r>
              <a:rPr lang="es-MX" dirty="0" smtClean="0"/>
              <a:t>. </a:t>
            </a:r>
            <a:br>
              <a:rPr lang="es-MX" dirty="0" smtClean="0"/>
            </a:br>
            <a:endParaRPr lang="es-MX" dirty="0"/>
          </a:p>
        </p:txBody>
      </p:sp>
    </p:spTree>
    <p:extLst>
      <p:ext uri="{BB962C8B-B14F-4D97-AF65-F5344CB8AC3E}">
        <p14:creationId xmlns:p14="http://schemas.microsoft.com/office/powerpoint/2010/main" val="19661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33650" y="514350"/>
            <a:ext cx="6916964" cy="5810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26869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MX" sz="22100" dirty="0" smtClean="0">
                <a:solidFill>
                  <a:srgbClr val="0070C0"/>
                </a:solidFill>
              </a:rPr>
              <a:t>¡Éxito!</a:t>
            </a:r>
          </a:p>
          <a:p>
            <a:pPr marL="0" indent="0" algn="ctr">
              <a:buNone/>
            </a:pPr>
            <a:r>
              <a:rPr lang="es-MX" sz="4400" smtClean="0">
                <a:solidFill>
                  <a:srgbClr val="0070C0"/>
                </a:solidFill>
                <a:hlinkClick r:id="rId2"/>
              </a:rPr>
              <a:t>https://wp.me/p80pV8-bx</a:t>
            </a:r>
            <a:endParaRPr lang="es-MX" sz="4400" smtClean="0">
              <a:solidFill>
                <a:srgbClr val="0070C0"/>
              </a:solidFill>
            </a:endParaRPr>
          </a:p>
          <a:p>
            <a:pPr marL="0" indent="0" algn="ctr">
              <a:buNone/>
            </a:pPr>
            <a:endParaRPr lang="es-MX" sz="4400" dirty="0">
              <a:solidFill>
                <a:srgbClr val="0070C0"/>
              </a:solidFill>
            </a:endParaRPr>
          </a:p>
        </p:txBody>
      </p:sp>
    </p:spTree>
    <p:extLst>
      <p:ext uri="{BB962C8B-B14F-4D97-AF65-F5344CB8AC3E}">
        <p14:creationId xmlns:p14="http://schemas.microsoft.com/office/powerpoint/2010/main" val="64699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4326" y="1"/>
            <a:ext cx="10515600" cy="1071154"/>
          </a:xfrm>
        </p:spPr>
        <p:txBody>
          <a:bodyPr>
            <a:normAutofit/>
          </a:bodyPr>
          <a:lstStyle/>
          <a:p>
            <a:pPr algn="ctr"/>
            <a:r>
              <a:rPr lang="es-MX" sz="5500" b="1" dirty="0" smtClean="0">
                <a:solidFill>
                  <a:srgbClr val="0070C0"/>
                </a:solidFill>
              </a:rPr>
              <a:t>Introducción</a:t>
            </a:r>
            <a:endParaRPr lang="es-MX" sz="5500" b="1" dirty="0">
              <a:solidFill>
                <a:srgbClr val="0070C0"/>
              </a:solidFill>
            </a:endParaRPr>
          </a:p>
        </p:txBody>
      </p:sp>
      <p:sp>
        <p:nvSpPr>
          <p:cNvPr id="3" name="Marcador de contenido 2"/>
          <p:cNvSpPr>
            <a:spLocks noGrp="1"/>
          </p:cNvSpPr>
          <p:nvPr>
            <p:ph idx="1"/>
          </p:nvPr>
        </p:nvSpPr>
        <p:spPr>
          <a:xfrm>
            <a:off x="381000" y="1045030"/>
            <a:ext cx="11482252" cy="5812970"/>
          </a:xfrm>
        </p:spPr>
        <p:txBody>
          <a:bodyPr>
            <a:normAutofit fontScale="85000" lnSpcReduction="10000"/>
          </a:bodyPr>
          <a:lstStyle/>
          <a:p>
            <a:pPr marL="0" indent="0" algn="just">
              <a:buNone/>
            </a:pPr>
            <a:r>
              <a:rPr lang="es-MX" sz="3300" dirty="0"/>
              <a:t>Para esta quinta sesión, ha trascurrido la mitad del ciclo escolar en los planteles </a:t>
            </a:r>
            <a:r>
              <a:rPr lang="es-MX" sz="3300" dirty="0" smtClean="0"/>
              <a:t>escolares</a:t>
            </a:r>
            <a:r>
              <a:rPr lang="es-MX" sz="3300" dirty="0"/>
              <a:t>. Resulta necesario que los colectivos docentes hagan una pausa para </a:t>
            </a:r>
            <a:r>
              <a:rPr lang="es-MX" sz="3300" dirty="0" err="1" smtClean="0"/>
              <a:t>reﬂexionar</a:t>
            </a:r>
            <a:r>
              <a:rPr lang="es-MX" sz="3300" dirty="0" smtClean="0"/>
              <a:t> acerca </a:t>
            </a:r>
            <a:r>
              <a:rPr lang="es-MX" sz="3300" dirty="0"/>
              <a:t>de los logros que presentan sus alumnos, con relación a los aprendizajes y </a:t>
            </a:r>
            <a:r>
              <a:rPr lang="es-MX" sz="3300" dirty="0" smtClean="0"/>
              <a:t>las necesidades </a:t>
            </a:r>
            <a:r>
              <a:rPr lang="es-MX" sz="3300" dirty="0"/>
              <a:t>que fueron </a:t>
            </a:r>
            <a:r>
              <a:rPr lang="es-MX" sz="3300" dirty="0" smtClean="0"/>
              <a:t>identificadas </a:t>
            </a:r>
            <a:r>
              <a:rPr lang="es-MX" sz="3300" dirty="0"/>
              <a:t>al inicio del ciclo escolar para avanzar en su mejora y destacar aquellas estrategias didácticas que han impactado de forma positiva, </a:t>
            </a:r>
            <a:r>
              <a:rPr lang="es-MX" sz="3300" dirty="0" smtClean="0"/>
              <a:t>así como </a:t>
            </a:r>
            <a:r>
              <a:rPr lang="es-MX" sz="3300" dirty="0"/>
              <a:t>reconocer las que requieren reorientarse o fortalecerse con el </a:t>
            </a:r>
            <a:r>
              <a:rPr lang="es-MX" sz="3300" dirty="0" smtClean="0"/>
              <a:t>fin </a:t>
            </a:r>
            <a:r>
              <a:rPr lang="es-MX" sz="3300" dirty="0"/>
              <a:t>de concretar, </a:t>
            </a:r>
            <a:r>
              <a:rPr lang="es-MX" sz="3300" dirty="0" smtClean="0"/>
              <a:t>en lo </a:t>
            </a:r>
            <a:r>
              <a:rPr lang="es-MX" sz="3300" dirty="0"/>
              <a:t>que resta del año lectivo, los aprendizajes de grado que todos los estudiantes </a:t>
            </a:r>
            <a:r>
              <a:rPr lang="es-MX" sz="3300" dirty="0" smtClean="0"/>
              <a:t>deben alcanzar </a:t>
            </a:r>
            <a:r>
              <a:rPr lang="es-MX" sz="3300" dirty="0"/>
              <a:t>al concluir el ciclo escolar</a:t>
            </a:r>
            <a:r>
              <a:rPr lang="es-MX" sz="3300" dirty="0" smtClean="0"/>
              <a:t>.</a:t>
            </a:r>
          </a:p>
          <a:p>
            <a:pPr marL="0" indent="0" algn="just">
              <a:buNone/>
            </a:pPr>
            <a:r>
              <a:rPr lang="es-MX" sz="3300" dirty="0" smtClean="0"/>
              <a:t>Es </a:t>
            </a:r>
            <a:r>
              <a:rPr lang="es-MX" sz="3300" dirty="0"/>
              <a:t>por ello que en esta quinta sesión de Consejo Técnico Escolar (CTE) se habrán </a:t>
            </a:r>
            <a:r>
              <a:rPr lang="es-MX" sz="3300" dirty="0" smtClean="0"/>
              <a:t>de revisar </a:t>
            </a:r>
            <a:r>
              <a:rPr lang="es-MX" sz="3300" dirty="0"/>
              <a:t>los resultados de aprendizaje obtenidos hasta este momento por los </a:t>
            </a:r>
            <a:r>
              <a:rPr lang="es-MX" sz="3300" dirty="0" smtClean="0"/>
              <a:t>alumnos y compararlos </a:t>
            </a:r>
            <a:r>
              <a:rPr lang="es-MX" sz="3300" dirty="0"/>
              <a:t>con los correspondientes a la evaluación diagnóstica realizada a </a:t>
            </a:r>
            <a:r>
              <a:rPr lang="es-MX" sz="3300" dirty="0" smtClean="0"/>
              <a:t>principios de </a:t>
            </a:r>
            <a:r>
              <a:rPr lang="es-MX" sz="3300" dirty="0"/>
              <a:t>año, para que con este producto retomen, reencaucen o generen nuevas acciones</a:t>
            </a:r>
            <a:br>
              <a:rPr lang="es-MX" sz="3300" dirty="0"/>
            </a:br>
            <a:r>
              <a:rPr lang="es-MX" sz="3300" dirty="0"/>
              <a:t>que permitan que los alumnos alcancen los aprendizajes esperados</a:t>
            </a:r>
            <a:r>
              <a:rPr lang="es-MX" sz="3300" dirty="0" smtClean="0"/>
              <a:t>.</a:t>
            </a:r>
          </a:p>
          <a:p>
            <a:pPr marL="0" indent="0" algn="just">
              <a:buNone/>
            </a:pPr>
            <a:endParaRPr lang="es-MX" dirty="0"/>
          </a:p>
        </p:txBody>
      </p:sp>
    </p:spTree>
    <p:extLst>
      <p:ext uri="{BB962C8B-B14F-4D97-AF65-F5344CB8AC3E}">
        <p14:creationId xmlns:p14="http://schemas.microsoft.com/office/powerpoint/2010/main" val="16159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61703"/>
            <a:ext cx="10515600" cy="6006522"/>
          </a:xfrm>
        </p:spPr>
        <p:txBody>
          <a:bodyPr>
            <a:normAutofit fontScale="85000" lnSpcReduction="20000"/>
          </a:bodyPr>
          <a:lstStyle/>
          <a:p>
            <a:pPr marL="0" indent="0" algn="just">
              <a:buNone/>
            </a:pPr>
            <a:r>
              <a:rPr lang="es-MX" sz="3500" dirty="0"/>
              <a:t>Las actividades propuestas en la presente Guía están organizadas en cuatro apartados. En el primero, ¿Qué avances tenemos a la mitad del ciclo escolar?, los docentes</a:t>
            </a:r>
            <a:r>
              <a:rPr lang="es-MX" sz="3500" dirty="0" smtClean="0"/>
              <a:t>, de </a:t>
            </a:r>
            <a:r>
              <a:rPr lang="es-MX" sz="3500" dirty="0"/>
              <a:t>forma individual y posteriormente en colectivo, realizarán un comparativo entre </a:t>
            </a:r>
            <a:r>
              <a:rPr lang="es-MX" sz="3500" dirty="0" smtClean="0"/>
              <a:t>los resultados </a:t>
            </a:r>
            <a:r>
              <a:rPr lang="es-MX" sz="3500" dirty="0"/>
              <a:t>alcanzados por sus alumnos en la evaluación diagnóstica, y los </a:t>
            </a:r>
            <a:r>
              <a:rPr lang="es-MX" sz="3500" dirty="0" smtClean="0"/>
              <a:t>obtenidos hasta </a:t>
            </a:r>
            <a:r>
              <a:rPr lang="es-MX" sz="3500" dirty="0"/>
              <a:t>este momento, para establecer qué se ha logrado y en dónde se ha avanzado</a:t>
            </a:r>
            <a:r>
              <a:rPr lang="es-MX" sz="3500" dirty="0" smtClean="0"/>
              <a:t>, así </a:t>
            </a:r>
            <a:r>
              <a:rPr lang="es-MX" sz="3500" dirty="0"/>
              <a:t>como para </a:t>
            </a:r>
            <a:r>
              <a:rPr lang="es-MX" sz="3500" dirty="0" smtClean="0"/>
              <a:t>identificar </a:t>
            </a:r>
            <a:r>
              <a:rPr lang="es-MX" sz="3500" dirty="0"/>
              <a:t>a los alumnos en riesgo de no alcanzar los aprendizajes previstos, lo que implicaría no ser promovidos al siguiente grado o nivel escolar, </a:t>
            </a:r>
            <a:r>
              <a:rPr lang="es-MX" sz="3500" dirty="0" smtClean="0"/>
              <a:t>tomando como </a:t>
            </a:r>
            <a:r>
              <a:rPr lang="es-MX" sz="3500" dirty="0"/>
              <a:t>base los indicadores con los que se ha dado seguimiento en el CTE</a:t>
            </a:r>
            <a:r>
              <a:rPr lang="es-MX" sz="3500" dirty="0" smtClean="0"/>
              <a:t>.</a:t>
            </a:r>
          </a:p>
          <a:p>
            <a:pPr marL="0" indent="0" algn="just">
              <a:buNone/>
            </a:pPr>
            <a:r>
              <a:rPr lang="es-MX" sz="3500" dirty="0" smtClean="0"/>
              <a:t>En </a:t>
            </a:r>
            <a:r>
              <a:rPr lang="es-MX" sz="3500" dirty="0"/>
              <a:t>el segundo, ¿Qué fortalecemos como escuela? ¿Cómo lo hacemos entre todos?, </a:t>
            </a:r>
            <a:r>
              <a:rPr lang="es-MX" sz="3500" dirty="0" smtClean="0"/>
              <a:t>el director </a:t>
            </a:r>
            <a:r>
              <a:rPr lang="es-MX" sz="3500" dirty="0"/>
              <a:t>y los maestros destacan las </a:t>
            </a:r>
            <a:r>
              <a:rPr lang="es-MX" sz="3500" dirty="0" smtClean="0"/>
              <a:t>dificultades </a:t>
            </a:r>
            <a:r>
              <a:rPr lang="es-MX" sz="3500" dirty="0"/>
              <a:t>detectadas y las que persisten </a:t>
            </a:r>
            <a:r>
              <a:rPr lang="es-MX" sz="3500" dirty="0" smtClean="0"/>
              <a:t>con algunos </a:t>
            </a:r>
            <a:r>
              <a:rPr lang="es-MX" sz="3500" dirty="0"/>
              <a:t>alumnos, acerca de los resultados que se tienen como escuela, y de lo que </a:t>
            </a:r>
            <a:r>
              <a:rPr lang="es-MX" sz="3500" dirty="0" smtClean="0"/>
              <a:t>no se </a:t>
            </a:r>
            <a:r>
              <a:rPr lang="es-MX" sz="3500" dirty="0"/>
              <a:t>ha hecho y lo que puede hacerse desde ahora y hasta el </a:t>
            </a:r>
            <a:r>
              <a:rPr lang="es-MX" sz="3500" dirty="0" smtClean="0"/>
              <a:t>final </a:t>
            </a:r>
            <a:r>
              <a:rPr lang="es-MX" sz="3500" dirty="0"/>
              <a:t>del ciclo escolar</a:t>
            </a:r>
            <a:r>
              <a:rPr lang="es-MX" sz="3500" dirty="0" smtClean="0"/>
              <a:t>.</a:t>
            </a:r>
          </a:p>
        </p:txBody>
      </p:sp>
    </p:spTree>
    <p:extLst>
      <p:ext uri="{BB962C8B-B14F-4D97-AF65-F5344CB8AC3E}">
        <p14:creationId xmlns:p14="http://schemas.microsoft.com/office/powerpoint/2010/main" val="24798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0913" y="231819"/>
            <a:ext cx="11178862" cy="5950040"/>
          </a:xfrm>
        </p:spPr>
        <p:txBody>
          <a:bodyPr>
            <a:noAutofit/>
          </a:bodyPr>
          <a:lstStyle/>
          <a:p>
            <a:pPr marL="0" indent="0" algn="just">
              <a:buNone/>
            </a:pPr>
            <a:r>
              <a:rPr lang="es-MX" dirty="0"/>
              <a:t>En el tercer apartado, Caminemos rumbo a la sexta sesión, se ofrece al colectivo docente un conjunto de pautas y orientaciones para ser consideradas en la </a:t>
            </a:r>
            <a:r>
              <a:rPr lang="es-MX" dirty="0" smtClean="0"/>
              <a:t>preparación de </a:t>
            </a:r>
            <a:r>
              <a:rPr lang="es-MX" dirty="0"/>
              <a:t>su participación en la siguiente sesión de CTE, en la que habrán de encontrarse </a:t>
            </a:r>
            <a:r>
              <a:rPr lang="es-MX" dirty="0" smtClean="0"/>
              <a:t>con otros </a:t>
            </a:r>
            <a:r>
              <a:rPr lang="es-MX" dirty="0"/>
              <a:t>maestros en la modalidad de Aprendizaje entre escuelas.</a:t>
            </a:r>
            <a:r>
              <a:rPr lang="es-MX" dirty="0" smtClean="0"/>
              <a:t> </a:t>
            </a:r>
          </a:p>
          <a:p>
            <a:pPr marL="0" indent="0" algn="just">
              <a:buNone/>
            </a:pPr>
            <a:r>
              <a:rPr lang="es-MX" dirty="0" smtClean="0"/>
              <a:t>Finalmente</a:t>
            </a:r>
            <a:r>
              <a:rPr lang="es-MX" dirty="0"/>
              <a:t>, en el último apartado, Preparemos en el CTE la entrada en vigor del componente Autonomía Curricular, el colectivo conoce algunos conceptos básicos de </a:t>
            </a:r>
            <a:r>
              <a:rPr lang="es-MX" dirty="0" smtClean="0"/>
              <a:t>la Autonomía </a:t>
            </a:r>
            <a:r>
              <a:rPr lang="es-MX" dirty="0"/>
              <a:t>Curricular, con el propósito de tenerlos presentes en la implementación </a:t>
            </a:r>
            <a:r>
              <a:rPr lang="es-MX" dirty="0" smtClean="0"/>
              <a:t>de este </a:t>
            </a:r>
            <a:r>
              <a:rPr lang="es-MX" dirty="0"/>
              <a:t>componente del Plan y los programas de estudio que entrarán en vigor en el </a:t>
            </a:r>
            <a:r>
              <a:rPr lang="es-MX" dirty="0" smtClean="0"/>
              <a:t>ciclo escolar </a:t>
            </a:r>
            <a:r>
              <a:rPr lang="es-MX" dirty="0"/>
              <a:t>2018-2019</a:t>
            </a:r>
            <a:r>
              <a:rPr lang="es-MX" dirty="0" smtClean="0"/>
              <a:t>.</a:t>
            </a:r>
          </a:p>
          <a:p>
            <a:pPr marL="0" indent="0" algn="just">
              <a:buNone/>
            </a:pPr>
            <a:r>
              <a:rPr lang="es-MX" dirty="0" smtClean="0"/>
              <a:t>La </a:t>
            </a:r>
            <a:r>
              <a:rPr lang="es-MX" dirty="0"/>
              <a:t>Subsecretaría de Educación Básica pone a disposición de los colectivos docentes </a:t>
            </a:r>
            <a:r>
              <a:rPr lang="es-MX" dirty="0" smtClean="0"/>
              <a:t>la presente </a:t>
            </a:r>
            <a:r>
              <a:rPr lang="es-MX" dirty="0"/>
              <a:t>Guía, la cual ofrece orientaciones generales y </a:t>
            </a:r>
            <a:r>
              <a:rPr lang="es-MX" dirty="0" err="1"/>
              <a:t>ﬂexibles</a:t>
            </a:r>
            <a:r>
              <a:rPr lang="es-MX" dirty="0"/>
              <a:t> que favorecen el cumplimiento de los propósitos de esta sesión y la organización de las tareas por realizar </a:t>
            </a:r>
            <a:r>
              <a:rPr lang="es-MX" dirty="0" smtClean="0"/>
              <a:t>para el siguiente </a:t>
            </a:r>
            <a:r>
              <a:rPr lang="es-MX" dirty="0"/>
              <a:t>encuentro entre escuelas, sin menoscabo de su capacidad de innovación </a:t>
            </a:r>
            <a:r>
              <a:rPr lang="es-MX" dirty="0" smtClean="0"/>
              <a:t>ni la </a:t>
            </a:r>
            <a:r>
              <a:rPr lang="es-MX" dirty="0"/>
              <a:t>autonomía de gestión de la escuela.</a:t>
            </a:r>
            <a:r>
              <a:rPr lang="es-MX" dirty="0" smtClean="0"/>
              <a:t> </a:t>
            </a:r>
          </a:p>
        </p:txBody>
      </p:sp>
    </p:spTree>
    <p:extLst>
      <p:ext uri="{BB962C8B-B14F-4D97-AF65-F5344CB8AC3E}">
        <p14:creationId xmlns:p14="http://schemas.microsoft.com/office/powerpoint/2010/main" val="22450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955" y="0"/>
            <a:ext cx="10515600" cy="884126"/>
          </a:xfrm>
        </p:spPr>
        <p:txBody>
          <a:bodyPr>
            <a:noAutofit/>
          </a:bodyPr>
          <a:lstStyle/>
          <a:p>
            <a:r>
              <a:rPr lang="es-MX" sz="6000" b="1" dirty="0" smtClean="0">
                <a:solidFill>
                  <a:srgbClr val="0070C0"/>
                </a:solidFill>
              </a:rPr>
              <a:t>Propósitos</a:t>
            </a:r>
            <a:endParaRPr lang="es-MX" sz="6000" b="1" dirty="0">
              <a:solidFill>
                <a:srgbClr val="0070C0"/>
              </a:solidFill>
            </a:endParaRPr>
          </a:p>
        </p:txBody>
      </p:sp>
      <p:graphicFrame>
        <p:nvGraphicFramePr>
          <p:cNvPr id="4" name="Diagrama 3"/>
          <p:cNvGraphicFramePr/>
          <p:nvPr>
            <p:extLst>
              <p:ext uri="{D42A27DB-BD31-4B8C-83A1-F6EECF244321}">
                <p14:modId xmlns:p14="http://schemas.microsoft.com/office/powerpoint/2010/main" val="841024406"/>
              </p:ext>
            </p:extLst>
          </p:nvPr>
        </p:nvGraphicFramePr>
        <p:xfrm>
          <a:off x="2250567" y="1439333"/>
          <a:ext cx="9517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864124" y="599838"/>
            <a:ext cx="10515600" cy="884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500" b="1" dirty="0" smtClean="0"/>
              <a:t>Que el consejo técnico escolar:</a:t>
            </a:r>
            <a:endParaRPr lang="es-MX" sz="3500" b="1" dirty="0"/>
          </a:p>
        </p:txBody>
      </p:sp>
    </p:spTree>
    <p:extLst>
      <p:ext uri="{BB962C8B-B14F-4D97-AF65-F5344CB8AC3E}">
        <p14:creationId xmlns:p14="http://schemas.microsoft.com/office/powerpoint/2010/main" val="426357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104" y="0"/>
            <a:ext cx="10515600" cy="1325563"/>
          </a:xfrm>
        </p:spPr>
        <p:txBody>
          <a:bodyPr>
            <a:normAutofit/>
          </a:bodyPr>
          <a:lstStyle/>
          <a:p>
            <a:r>
              <a:rPr lang="es-MX" sz="7200" b="1" dirty="0" smtClean="0">
                <a:solidFill>
                  <a:srgbClr val="0070C0"/>
                </a:solidFill>
              </a:rPr>
              <a:t>Materiales:</a:t>
            </a:r>
            <a:endParaRPr lang="es-MX" sz="7200" b="1" dirty="0">
              <a:solidFill>
                <a:srgbClr val="0070C0"/>
              </a:solidFill>
            </a:endParaRPr>
          </a:p>
        </p:txBody>
      </p:sp>
      <p:sp>
        <p:nvSpPr>
          <p:cNvPr id="3" name="Marcador de contenido 2"/>
          <p:cNvSpPr>
            <a:spLocks noGrp="1"/>
          </p:cNvSpPr>
          <p:nvPr>
            <p:ph idx="1"/>
          </p:nvPr>
        </p:nvSpPr>
        <p:spPr>
          <a:xfrm>
            <a:off x="2756452" y="1163017"/>
            <a:ext cx="8865704" cy="4932984"/>
          </a:xfrm>
        </p:spPr>
        <p:txBody>
          <a:bodyPr>
            <a:normAutofit fontScale="92500"/>
          </a:bodyPr>
          <a:lstStyle/>
          <a:p>
            <a:r>
              <a:rPr lang="es-MX" dirty="0"/>
              <a:t>Registro de resultados de la evaluación diagnóstica (</a:t>
            </a:r>
            <a:r>
              <a:rPr lang="es-MX" dirty="0" smtClean="0"/>
              <a:t>gráficas</a:t>
            </a:r>
            <a:r>
              <a:rPr lang="es-MX" dirty="0"/>
              <a:t>, tablero</a:t>
            </a:r>
            <a:r>
              <a:rPr lang="es-MX" dirty="0" smtClean="0"/>
              <a:t>, cuadro </a:t>
            </a:r>
            <a:r>
              <a:rPr lang="es-MX" dirty="0"/>
              <a:t>de concentración, etc</a:t>
            </a:r>
            <a:r>
              <a:rPr lang="es-MX" dirty="0" smtClean="0"/>
              <a:t>.).</a:t>
            </a:r>
          </a:p>
          <a:p>
            <a:r>
              <a:rPr lang="es-MX" dirty="0" smtClean="0"/>
              <a:t>Información </a:t>
            </a:r>
            <a:r>
              <a:rPr lang="es-MX" dirty="0"/>
              <a:t>registrada de los indicadores del Sistema de Alerta Temprana (</a:t>
            </a:r>
            <a:r>
              <a:rPr lang="es-MX" dirty="0" err="1"/>
              <a:t>SisAT</a:t>
            </a:r>
            <a:r>
              <a:rPr lang="es-MX" dirty="0"/>
              <a:t>) por grupo y por </a:t>
            </a:r>
            <a:r>
              <a:rPr lang="es-MX" dirty="0" smtClean="0"/>
              <a:t>escuela</a:t>
            </a:r>
            <a:r>
              <a:rPr lang="es-MX" b="1" baseline="30000" dirty="0" smtClean="0">
                <a:solidFill>
                  <a:srgbClr val="FF0000"/>
                </a:solidFill>
              </a:rPr>
              <a:t>1</a:t>
            </a:r>
            <a:r>
              <a:rPr lang="es-MX" dirty="0" smtClean="0"/>
              <a:t>.</a:t>
            </a:r>
          </a:p>
          <a:p>
            <a:r>
              <a:rPr lang="es-MX" dirty="0" smtClean="0"/>
              <a:t>Registro </a:t>
            </a:r>
            <a:r>
              <a:rPr lang="es-MX" dirty="0"/>
              <a:t>de las evaluaciones bimestrales, de asistencia, de participación y desempeño escolar de los alumnos en el grupo (en particular </a:t>
            </a:r>
            <a:r>
              <a:rPr lang="es-MX" dirty="0" smtClean="0"/>
              <a:t>de aquellos </a:t>
            </a:r>
            <a:r>
              <a:rPr lang="es-MX" dirty="0"/>
              <a:t>a los que es necesario atender de una manera </a:t>
            </a:r>
            <a:r>
              <a:rPr lang="es-MX" dirty="0" smtClean="0"/>
              <a:t>diferenciada)</a:t>
            </a:r>
            <a:r>
              <a:rPr lang="es-MX" b="1" baseline="30000" dirty="0" smtClean="0">
                <a:solidFill>
                  <a:srgbClr val="FF0000"/>
                </a:solidFill>
              </a:rPr>
              <a:t>2</a:t>
            </a:r>
            <a:r>
              <a:rPr lang="es-MX" dirty="0" smtClean="0"/>
              <a:t>.</a:t>
            </a:r>
          </a:p>
          <a:p>
            <a:r>
              <a:rPr lang="es-MX" dirty="0" smtClean="0"/>
              <a:t>Productos </a:t>
            </a:r>
            <a:r>
              <a:rPr lang="es-MX" dirty="0"/>
              <a:t>que evidencian el trabajo de los alumnos de los que </a:t>
            </a:r>
            <a:r>
              <a:rPr lang="es-MX" dirty="0" smtClean="0"/>
              <a:t>se lleva </a:t>
            </a:r>
            <a:r>
              <a:rPr lang="es-MX" dirty="0"/>
              <a:t>registro (cuadernos, pruebas, dibujos, notas, etc</a:t>
            </a:r>
            <a:r>
              <a:rPr lang="es-MX" dirty="0" smtClean="0"/>
              <a:t>.)</a:t>
            </a:r>
            <a:r>
              <a:rPr lang="es-MX" b="1" baseline="30000" dirty="0" smtClean="0">
                <a:solidFill>
                  <a:srgbClr val="FF0000"/>
                </a:solidFill>
              </a:rPr>
              <a:t>3</a:t>
            </a:r>
            <a:r>
              <a:rPr lang="es-MX" dirty="0" smtClean="0"/>
              <a:t>.</a:t>
            </a:r>
          </a:p>
          <a:p>
            <a:r>
              <a:rPr lang="es-MX" dirty="0" smtClean="0"/>
              <a:t>Planeación </a:t>
            </a:r>
            <a:r>
              <a:rPr lang="es-MX" dirty="0"/>
              <a:t>de la Ruta de Mejora </a:t>
            </a:r>
            <a:r>
              <a:rPr lang="es-MX" dirty="0" smtClean="0"/>
              <a:t>Escolar. </a:t>
            </a:r>
            <a:br>
              <a:rPr lang="es-MX" dirty="0" smtClean="0"/>
            </a:br>
            <a:endParaRPr lang="es-MX" dirty="0"/>
          </a:p>
        </p:txBody>
      </p:sp>
      <p:sp>
        <p:nvSpPr>
          <p:cNvPr id="4" name="CuadroTexto 3"/>
          <p:cNvSpPr txBox="1"/>
          <p:nvPr/>
        </p:nvSpPr>
        <p:spPr>
          <a:xfrm>
            <a:off x="2981739" y="6202017"/>
            <a:ext cx="8905461" cy="400110"/>
          </a:xfrm>
          <a:prstGeom prst="rect">
            <a:avLst/>
          </a:prstGeom>
          <a:noFill/>
        </p:spPr>
        <p:txBody>
          <a:bodyPr wrap="square" rtlCol="0">
            <a:spAutoFit/>
          </a:bodyPr>
          <a:lstStyle/>
          <a:p>
            <a:pPr algn="r"/>
            <a:r>
              <a:rPr lang="es-MX" sz="2000" dirty="0" smtClean="0"/>
              <a:t>1,2, 3: Ver notas en siguiente diapositiva (página 7 de la guía).</a:t>
            </a:r>
            <a:endParaRPr lang="es-MX" sz="2000" dirty="0"/>
          </a:p>
        </p:txBody>
      </p:sp>
      <p:pic>
        <p:nvPicPr>
          <p:cNvPr id="6" name="Picture 4" descr="Escrituras, Escribir, Nota, Cuaderno, Cuadernos, Mes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003" b="5578"/>
          <a:stretch/>
        </p:blipFill>
        <p:spPr bwMode="auto">
          <a:xfrm>
            <a:off x="252300" y="2142699"/>
            <a:ext cx="2355956" cy="211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3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7956" y="782706"/>
            <a:ext cx="10515600" cy="6004685"/>
          </a:xfrm>
        </p:spPr>
        <p:txBody>
          <a:bodyPr>
            <a:normAutofit fontScale="92500" lnSpcReduction="10000"/>
          </a:bodyPr>
          <a:lstStyle/>
          <a:p>
            <a:pPr marL="0" indent="0">
              <a:buNone/>
            </a:pPr>
            <a:r>
              <a:rPr lang="es-MX" sz="5900" baseline="30000" dirty="0" smtClean="0">
                <a:solidFill>
                  <a:srgbClr val="FF0000"/>
                </a:solidFill>
              </a:rPr>
              <a:t>Notas al pie:</a:t>
            </a:r>
          </a:p>
          <a:p>
            <a:pPr marL="0" indent="0">
              <a:buNone/>
            </a:pPr>
            <a:r>
              <a:rPr lang="es-MX" baseline="30000" dirty="0" smtClean="0">
                <a:solidFill>
                  <a:srgbClr val="FF0000"/>
                </a:solidFill>
              </a:rPr>
              <a:t>1 </a:t>
            </a:r>
            <a:r>
              <a:rPr lang="es-MX" dirty="0"/>
              <a:t>En caso de no haber sistematizado los datos de la exploración de habilidades, llevar los materiales correspondientes al CTE</a:t>
            </a:r>
            <a:r>
              <a:rPr lang="es-MX" dirty="0" smtClean="0"/>
              <a:t>.</a:t>
            </a:r>
          </a:p>
          <a:p>
            <a:pPr marL="0" indent="0" algn="just">
              <a:buNone/>
            </a:pPr>
            <a:r>
              <a:rPr lang="es-MX" dirty="0"/>
              <a:t/>
            </a:r>
            <a:br>
              <a:rPr lang="es-MX" dirty="0"/>
            </a:br>
            <a:r>
              <a:rPr lang="es-MX" b="1" baseline="30000" dirty="0">
                <a:solidFill>
                  <a:srgbClr val="FF0000"/>
                </a:solidFill>
              </a:rPr>
              <a:t>2 </a:t>
            </a:r>
            <a:r>
              <a:rPr lang="es-MX" dirty="0"/>
              <a:t>Se trata del registro que los maestros llevan de algunos alumnos que, por diversas circunstancias o situaciones, destacan en </a:t>
            </a:r>
            <a:r>
              <a:rPr lang="es-MX" dirty="0" smtClean="0"/>
              <a:t>el grupo</a:t>
            </a:r>
            <a:r>
              <a:rPr lang="es-MX" dirty="0"/>
              <a:t>, como, por ejemplo: niños que concluyen las actividades escolares con mucha rapidez y se dedican a apoyar a otros compañeros; o al contrario: niños que iniciaron con un buen desempeño escolar y que durante el transcurso del ciclo bajan su interés</a:t>
            </a:r>
            <a:r>
              <a:rPr lang="es-MX" dirty="0" smtClean="0"/>
              <a:t>, lo </a:t>
            </a:r>
            <a:r>
              <a:rPr lang="es-MX" dirty="0"/>
              <a:t>cual repercute en su aprovechamiento, o niños que constantemente agreden a sus compañeros</a:t>
            </a:r>
            <a:r>
              <a:rPr lang="es-MX" dirty="0" smtClean="0"/>
              <a:t>.</a:t>
            </a:r>
          </a:p>
          <a:p>
            <a:pPr marL="0" indent="0">
              <a:buNone/>
            </a:pPr>
            <a:r>
              <a:rPr lang="es-MX" dirty="0"/>
              <a:t/>
            </a:r>
            <a:br>
              <a:rPr lang="es-MX" dirty="0"/>
            </a:br>
            <a:r>
              <a:rPr lang="es-MX" b="1" baseline="30000" dirty="0">
                <a:solidFill>
                  <a:srgbClr val="FF0000"/>
                </a:solidFill>
              </a:rPr>
              <a:t>3</a:t>
            </a:r>
            <a:r>
              <a:rPr lang="es-MX" dirty="0"/>
              <a:t> Los materiales a los que se alude son aquellos que el docente quiera compartir con su colectivo para mostrar o sustentar </a:t>
            </a:r>
            <a:r>
              <a:rPr lang="es-MX" dirty="0" smtClean="0"/>
              <a:t>el desempeño </a:t>
            </a:r>
            <a:r>
              <a:rPr lang="es-MX" dirty="0"/>
              <a:t>de algunos de los alumnos antes </a:t>
            </a:r>
            <a:r>
              <a:rPr lang="es-MX" dirty="0" smtClean="0"/>
              <a:t>citados. </a:t>
            </a:r>
            <a:br>
              <a:rPr lang="es-MX" dirty="0" smtClean="0"/>
            </a:br>
            <a:endParaRPr lang="es-MX" dirty="0"/>
          </a:p>
        </p:txBody>
      </p:sp>
      <p:sp>
        <p:nvSpPr>
          <p:cNvPr id="4" name="Pergamino horizontal 3"/>
          <p:cNvSpPr/>
          <p:nvPr/>
        </p:nvSpPr>
        <p:spPr>
          <a:xfrm>
            <a:off x="160976" y="0"/>
            <a:ext cx="11535724" cy="6654041"/>
          </a:xfrm>
          <a:prstGeom prst="horizontalScroll">
            <a:avLst>
              <a:gd name="adj" fmla="val 76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29506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2320</Words>
  <Application>Microsoft Office PowerPoint</Application>
  <PresentationFormat>Panorámica</PresentationFormat>
  <Paragraphs>118</Paragraphs>
  <Slides>39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AManoBoldensada</vt:lpstr>
      <vt:lpstr>Arial</vt:lpstr>
      <vt:lpstr>Calibri</vt:lpstr>
      <vt:lpstr>Calibri Light</vt:lpstr>
      <vt:lpstr>Century Gothic</vt:lpstr>
      <vt:lpstr>Tema de Office</vt:lpstr>
      <vt:lpstr>Presentación de PowerPoint</vt:lpstr>
      <vt:lpstr>Presentación de PowerPoint</vt:lpstr>
      <vt:lpstr>Índice</vt:lpstr>
      <vt:lpstr>Introducción</vt:lpstr>
      <vt:lpstr>Presentación de PowerPoint</vt:lpstr>
      <vt:lpstr>Presentación de PowerPoint</vt:lpstr>
      <vt:lpstr>Propósitos</vt:lpstr>
      <vt:lpstr>Materiales:</vt:lpstr>
      <vt:lpstr>Presentación de PowerPoint</vt:lpstr>
      <vt:lpstr>Materiales:</vt:lpstr>
      <vt:lpstr>Presentación de PowerPoint</vt:lpstr>
      <vt:lpstr>Productos</vt:lpstr>
      <vt:lpstr>Organicemos nuestro CTE</vt:lpstr>
      <vt:lpstr>¿Qué avances tenemos a la mitad del ciclo escolar?</vt:lpstr>
      <vt:lpstr>¿Qué avances tenemos a la mitad del ciclo escolar?</vt:lpstr>
      <vt:lpstr>Presentación de PowerPoint</vt:lpstr>
      <vt:lpstr>Presentación de PowerPoint</vt:lpstr>
      <vt:lpstr>Presentación de PowerPoint</vt:lpstr>
      <vt:lpstr>Presentación de PowerPoint</vt:lpstr>
      <vt:lpstr>¿Qué fortalecemos como escuela? ¿Cómo lo hacemos entre todos?</vt:lpstr>
      <vt:lpstr>¿Qué fortalecemos como escuela? ¿Cómo lo hacemos entre todos?</vt:lpstr>
      <vt:lpstr>Presentación de PowerPoint</vt:lpstr>
      <vt:lpstr>Presentación de PowerPoint</vt:lpstr>
      <vt:lpstr>Presentación de PowerPoint</vt:lpstr>
      <vt:lpstr>Caminemos rumbo a la sexta sesión</vt:lpstr>
      <vt:lpstr>Caminemos rumbo a la sexta sesión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Preparemos en el CTE la entrada en vigor del componente autonomía curricular</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Joel Servando Montes Hernández</dc:creator>
  <cp:lastModifiedBy>Joel Servando Montes Hernández</cp:lastModifiedBy>
  <cp:revision>37</cp:revision>
  <dcterms:created xsi:type="dcterms:W3CDTF">2018-02-16T14:23:51Z</dcterms:created>
  <dcterms:modified xsi:type="dcterms:W3CDTF">2018-02-16T22:19:55Z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