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77" r:id="rId2"/>
    <p:sldId id="313" r:id="rId3"/>
    <p:sldId id="278" r:id="rId4"/>
    <p:sldId id="279" r:id="rId5"/>
    <p:sldId id="280" r:id="rId6"/>
    <p:sldId id="281" r:id="rId7"/>
    <p:sldId id="283" r:id="rId8"/>
    <p:sldId id="284" r:id="rId9"/>
    <p:sldId id="285" r:id="rId10"/>
    <p:sldId id="286" r:id="rId11"/>
    <p:sldId id="282" r:id="rId12"/>
    <p:sldId id="305" r:id="rId13"/>
    <p:sldId id="306" r:id="rId14"/>
    <p:sldId id="307" r:id="rId15"/>
    <p:sldId id="287" r:id="rId16"/>
    <p:sldId id="288" r:id="rId17"/>
    <p:sldId id="289" r:id="rId18"/>
    <p:sldId id="309" r:id="rId19"/>
    <p:sldId id="290" r:id="rId20"/>
    <p:sldId id="291" r:id="rId21"/>
    <p:sldId id="292" r:id="rId22"/>
    <p:sldId id="293" r:id="rId23"/>
    <p:sldId id="294" r:id="rId24"/>
    <p:sldId id="295" r:id="rId25"/>
    <p:sldId id="296" r:id="rId26"/>
    <p:sldId id="297" r:id="rId27"/>
    <p:sldId id="314" r:id="rId28"/>
    <p:sldId id="315" r:id="rId29"/>
    <p:sldId id="300" r:id="rId30"/>
    <p:sldId id="301" r:id="rId31"/>
    <p:sldId id="302" r:id="rId32"/>
    <p:sldId id="303" r:id="rId33"/>
    <p:sldId id="312" r:id="rId3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74" autoAdjust="0"/>
    <p:restoredTop sz="94419" autoAdjust="0"/>
  </p:normalViewPr>
  <p:slideViewPr>
    <p:cSldViewPr snapToGrid="0">
      <p:cViewPr>
        <p:scale>
          <a:sx n="40" d="100"/>
          <a:sy n="40" d="100"/>
        </p:scale>
        <p:origin x="480" y="81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3D26B-E9F9-4732-8F91-F9ACEF04A6A5}"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MX"/>
        </a:p>
      </dgm:t>
    </dgm:pt>
    <dgm:pt modelId="{51E5D05E-45D7-4E79-A3BD-FDD0779816D5}" type="pres">
      <dgm:prSet presAssocID="{7E23D26B-E9F9-4732-8F91-F9ACEF04A6A5}" presName="linear" presStyleCnt="0">
        <dgm:presLayoutVars>
          <dgm:dir/>
          <dgm:resizeHandles val="exact"/>
        </dgm:presLayoutVars>
      </dgm:prSet>
      <dgm:spPr/>
      <dgm:t>
        <a:bodyPr/>
        <a:lstStyle/>
        <a:p>
          <a:endParaRPr lang="es-MX"/>
        </a:p>
      </dgm:t>
    </dgm:pt>
  </dgm:ptLst>
  <dgm:cxnLst>
    <dgm:cxn modelId="{4F9F685D-5775-4B8A-A24A-5F5F1F3DE229}" type="presOf" srcId="{7E23D26B-E9F9-4732-8F91-F9ACEF04A6A5}" destId="{51E5D05E-45D7-4E79-A3BD-FDD0779816D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8DDC6-7B0E-46BD-B37A-4266D3010F2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7100AA62-4784-4A94-96FD-F43C925B5300}">
      <dgm:prSet phldrT="[Texto]" custT="1"/>
      <dgm:spPr/>
      <dgm:t>
        <a:bodyPr/>
        <a:lstStyle/>
        <a:p>
          <a:r>
            <a:rPr lang="es-MX" sz="2000" dirty="0"/>
            <a:t> Libro Aprendizajes Clave para la Educación Integral. Educación Primaria 1º Plan y programas de estudio, orientaciones didácticas y sugerencias de evaluación, SEP, Primera edición, 2017. De primero a sexto grado, Lengua Extranjera. Inglés y Educación Física de Educación básica.</a:t>
          </a:r>
        </a:p>
      </dgm:t>
    </dgm:pt>
    <dgm:pt modelId="{9B6BF6F2-67B5-4EDE-9DCB-83DD67C0BDA9}" type="parTrans" cxnId="{AA437029-838D-427A-AD79-C5F998866192}">
      <dgm:prSet/>
      <dgm:spPr/>
      <dgm:t>
        <a:bodyPr/>
        <a:lstStyle/>
        <a:p>
          <a:endParaRPr lang="es-MX"/>
        </a:p>
      </dgm:t>
    </dgm:pt>
    <dgm:pt modelId="{F05831ED-DFFD-4042-B28C-B16531B87128}" type="sibTrans" cxnId="{AA437029-838D-427A-AD79-C5F998866192}">
      <dgm:prSet/>
      <dgm:spPr/>
      <dgm:t>
        <a:bodyPr/>
        <a:lstStyle/>
        <a:p>
          <a:endParaRPr lang="es-MX"/>
        </a:p>
      </dgm:t>
    </dgm:pt>
    <dgm:pt modelId="{53295519-4FB7-4B9A-BF96-84829525B5F6}">
      <dgm:prSet phldrT="[Texto]" custT="1"/>
      <dgm:spPr/>
      <dgm:t>
        <a:bodyPr/>
        <a:lstStyle/>
        <a:p>
          <a:r>
            <a:rPr lang="es-MX" sz="2400" dirty="0"/>
            <a:t>Cuaderno de Bitácora del Consejo Técnico Escolar.</a:t>
          </a:r>
        </a:p>
      </dgm:t>
    </dgm:pt>
    <dgm:pt modelId="{9E2DCE23-69C5-44E2-9A5E-F1A03DA8F8C9}" type="parTrans" cxnId="{5CFE10AB-FDC4-4D2A-8749-9A3B0473924D}">
      <dgm:prSet/>
      <dgm:spPr/>
      <dgm:t>
        <a:bodyPr/>
        <a:lstStyle/>
        <a:p>
          <a:endParaRPr lang="es-MX"/>
        </a:p>
      </dgm:t>
    </dgm:pt>
    <dgm:pt modelId="{C1245A7A-47A3-43AB-8890-94782EA4E712}" type="sibTrans" cxnId="{5CFE10AB-FDC4-4D2A-8749-9A3B0473924D}">
      <dgm:prSet/>
      <dgm:spPr/>
      <dgm:t>
        <a:bodyPr/>
        <a:lstStyle/>
        <a:p>
          <a:endParaRPr lang="es-MX"/>
        </a:p>
      </dgm:t>
    </dgm:pt>
    <dgm:pt modelId="{C3045FDB-29A1-4DC6-93DA-51EC2261AEB4}">
      <dgm:prSet phldrT="[Texto]" custT="1"/>
      <dgm:spPr/>
      <dgm:t>
        <a:bodyPr/>
        <a:lstStyle/>
        <a:p>
          <a:pPr algn="l"/>
          <a:r>
            <a:rPr lang="es-MX" sz="2000" dirty="0"/>
            <a:t>Video “Ruta de Implementación de Aprendizajes Clave” disponible en:</a:t>
          </a:r>
        </a:p>
        <a:p>
          <a:pPr algn="l"/>
          <a:r>
            <a:rPr lang="es-MX" sz="2000" dirty="0"/>
            <a:t>http://www.aprendizajesclave.sep.gob.mx/index-multimedia-videos.html.</a:t>
          </a:r>
        </a:p>
      </dgm:t>
    </dgm:pt>
    <dgm:pt modelId="{58F589C2-DD11-4F97-85E3-BB103DB82C82}" type="parTrans" cxnId="{70400B1D-6561-4697-91AE-32D3BB75C2F2}">
      <dgm:prSet/>
      <dgm:spPr/>
      <dgm:t>
        <a:bodyPr/>
        <a:lstStyle/>
        <a:p>
          <a:endParaRPr lang="es-MX"/>
        </a:p>
      </dgm:t>
    </dgm:pt>
    <dgm:pt modelId="{2A77A77A-2DBC-45EE-B669-3B07A3C6F91B}" type="sibTrans" cxnId="{70400B1D-6561-4697-91AE-32D3BB75C2F2}">
      <dgm:prSet/>
      <dgm:spPr/>
      <dgm:t>
        <a:bodyPr/>
        <a:lstStyle/>
        <a:p>
          <a:endParaRPr lang="es-MX"/>
        </a:p>
      </dgm:t>
    </dgm:pt>
    <dgm:pt modelId="{DD328501-9C42-45F7-9A01-8F9066F069AE}">
      <dgm:prSet phldrT="[Texto]" custT="1"/>
      <dgm:spPr/>
      <dgm:t>
        <a:bodyPr/>
        <a:lstStyle/>
        <a:p>
          <a:pPr algn="l"/>
          <a:r>
            <a:rPr lang="es-MX" sz="2000" dirty="0"/>
            <a:t>Presentación “Aprendizajes Clave para la educación integral” ubicada en: http://www.aprendizajesclave.sep.gob.mx/index-multimedia-videos.html.</a:t>
          </a:r>
        </a:p>
      </dgm:t>
    </dgm:pt>
    <dgm:pt modelId="{3D2C4364-A852-4D1F-9CB2-7615FC8FB7CC}" type="parTrans" cxnId="{B80DA6C1-B514-4ABE-901B-6ED1FCF1DAAC}">
      <dgm:prSet/>
      <dgm:spPr/>
      <dgm:t>
        <a:bodyPr/>
        <a:lstStyle/>
        <a:p>
          <a:endParaRPr lang="es-MX"/>
        </a:p>
      </dgm:t>
    </dgm:pt>
    <dgm:pt modelId="{2904A994-11B5-4B42-97D6-710403E9CDF2}" type="sibTrans" cxnId="{B80DA6C1-B514-4ABE-901B-6ED1FCF1DAAC}">
      <dgm:prSet/>
      <dgm:spPr/>
      <dgm:t>
        <a:bodyPr/>
        <a:lstStyle/>
        <a:p>
          <a:endParaRPr lang="es-MX"/>
        </a:p>
      </dgm:t>
    </dgm:pt>
    <dgm:pt modelId="{EF7A10DB-D9FC-4573-A7D1-CF8DCEF9AD49}" type="pres">
      <dgm:prSet presAssocID="{D038DDC6-7B0E-46BD-B37A-4266D3010F28}" presName="Name0" presStyleCnt="0">
        <dgm:presLayoutVars>
          <dgm:chMax val="7"/>
          <dgm:chPref val="7"/>
          <dgm:dir/>
        </dgm:presLayoutVars>
      </dgm:prSet>
      <dgm:spPr/>
      <dgm:t>
        <a:bodyPr/>
        <a:lstStyle/>
        <a:p>
          <a:endParaRPr lang="es-MX"/>
        </a:p>
      </dgm:t>
    </dgm:pt>
    <dgm:pt modelId="{61E7D682-DB4C-4634-9619-F40195915B4F}" type="pres">
      <dgm:prSet presAssocID="{D038DDC6-7B0E-46BD-B37A-4266D3010F28}" presName="Name1" presStyleCnt="0"/>
      <dgm:spPr/>
    </dgm:pt>
    <dgm:pt modelId="{7D2AD29D-BADB-4E7F-8C07-0C368EB556CE}" type="pres">
      <dgm:prSet presAssocID="{D038DDC6-7B0E-46BD-B37A-4266D3010F28}" presName="cycle" presStyleCnt="0"/>
      <dgm:spPr/>
    </dgm:pt>
    <dgm:pt modelId="{6D8748CB-287B-4232-AC0D-D4600C8E3A01}" type="pres">
      <dgm:prSet presAssocID="{D038DDC6-7B0E-46BD-B37A-4266D3010F28}" presName="srcNode" presStyleLbl="node1" presStyleIdx="0" presStyleCnt="4"/>
      <dgm:spPr/>
    </dgm:pt>
    <dgm:pt modelId="{A4EDFB35-25A4-4DDD-A8A4-D0C82FB34B1F}" type="pres">
      <dgm:prSet presAssocID="{D038DDC6-7B0E-46BD-B37A-4266D3010F28}" presName="conn" presStyleLbl="parChTrans1D2" presStyleIdx="0" presStyleCnt="1"/>
      <dgm:spPr/>
      <dgm:t>
        <a:bodyPr/>
        <a:lstStyle/>
        <a:p>
          <a:endParaRPr lang="es-MX"/>
        </a:p>
      </dgm:t>
    </dgm:pt>
    <dgm:pt modelId="{7FD6B86F-8482-4AF3-8FA6-9C4D5849BAF6}" type="pres">
      <dgm:prSet presAssocID="{D038DDC6-7B0E-46BD-B37A-4266D3010F28}" presName="extraNode" presStyleLbl="node1" presStyleIdx="0" presStyleCnt="4"/>
      <dgm:spPr/>
    </dgm:pt>
    <dgm:pt modelId="{F4211CFF-E4AB-4074-A49F-9D14F9050F1B}" type="pres">
      <dgm:prSet presAssocID="{D038DDC6-7B0E-46BD-B37A-4266D3010F28}" presName="dstNode" presStyleLbl="node1" presStyleIdx="0" presStyleCnt="4"/>
      <dgm:spPr/>
    </dgm:pt>
    <dgm:pt modelId="{7CF4FB8F-A69E-4DC2-BCB4-228AF54D5130}" type="pres">
      <dgm:prSet presAssocID="{7100AA62-4784-4A94-96FD-F43C925B5300}" presName="text_1" presStyleLbl="node1" presStyleIdx="0" presStyleCnt="4" custScaleY="154386">
        <dgm:presLayoutVars>
          <dgm:bulletEnabled val="1"/>
        </dgm:presLayoutVars>
      </dgm:prSet>
      <dgm:spPr/>
      <dgm:t>
        <a:bodyPr/>
        <a:lstStyle/>
        <a:p>
          <a:endParaRPr lang="es-MX"/>
        </a:p>
      </dgm:t>
    </dgm:pt>
    <dgm:pt modelId="{0D4A5001-1DF7-49B3-B986-5FB74193AAED}" type="pres">
      <dgm:prSet presAssocID="{7100AA62-4784-4A94-96FD-F43C925B5300}" presName="accent_1" presStyleCnt="0"/>
      <dgm:spPr/>
    </dgm:pt>
    <dgm:pt modelId="{297A7F33-6A4C-4F75-A6CA-50ABE4718EA7}" type="pres">
      <dgm:prSet presAssocID="{7100AA62-4784-4A94-96FD-F43C925B5300}" presName="accentRepeatNode" presStyleLbl="solidFgAcc1" presStyleIdx="0" presStyleCnt="4"/>
      <dgm:spPr/>
    </dgm:pt>
    <dgm:pt modelId="{6A65ECA8-0741-48B8-A11F-C4D560A7663E}" type="pres">
      <dgm:prSet presAssocID="{53295519-4FB7-4B9A-BF96-84829525B5F6}" presName="text_2" presStyleLbl="node1" presStyleIdx="1" presStyleCnt="4">
        <dgm:presLayoutVars>
          <dgm:bulletEnabled val="1"/>
        </dgm:presLayoutVars>
      </dgm:prSet>
      <dgm:spPr/>
      <dgm:t>
        <a:bodyPr/>
        <a:lstStyle/>
        <a:p>
          <a:endParaRPr lang="es-MX"/>
        </a:p>
      </dgm:t>
    </dgm:pt>
    <dgm:pt modelId="{D2A35A1D-37CA-4E97-BB1A-26B78E74AA96}" type="pres">
      <dgm:prSet presAssocID="{53295519-4FB7-4B9A-BF96-84829525B5F6}" presName="accent_2" presStyleCnt="0"/>
      <dgm:spPr/>
    </dgm:pt>
    <dgm:pt modelId="{C001C003-4D52-4B00-9E15-71EFC8F0B7E7}" type="pres">
      <dgm:prSet presAssocID="{53295519-4FB7-4B9A-BF96-84829525B5F6}" presName="accentRepeatNode" presStyleLbl="solidFgAcc1" presStyleIdx="1" presStyleCnt="4"/>
      <dgm:spPr/>
    </dgm:pt>
    <dgm:pt modelId="{86428ABB-2228-4A11-AE9E-3518DB568725}" type="pres">
      <dgm:prSet presAssocID="{C3045FDB-29A1-4DC6-93DA-51EC2261AEB4}" presName="text_3" presStyleLbl="node1" presStyleIdx="2" presStyleCnt="4">
        <dgm:presLayoutVars>
          <dgm:bulletEnabled val="1"/>
        </dgm:presLayoutVars>
      </dgm:prSet>
      <dgm:spPr/>
      <dgm:t>
        <a:bodyPr/>
        <a:lstStyle/>
        <a:p>
          <a:endParaRPr lang="es-MX"/>
        </a:p>
      </dgm:t>
    </dgm:pt>
    <dgm:pt modelId="{2E2471D7-9C90-4E7E-9D54-1BA2B6A1CF58}" type="pres">
      <dgm:prSet presAssocID="{C3045FDB-29A1-4DC6-93DA-51EC2261AEB4}" presName="accent_3" presStyleCnt="0"/>
      <dgm:spPr/>
    </dgm:pt>
    <dgm:pt modelId="{6AAAF860-4398-44B7-90E5-79F694A0CC78}" type="pres">
      <dgm:prSet presAssocID="{C3045FDB-29A1-4DC6-93DA-51EC2261AEB4}" presName="accentRepeatNode" presStyleLbl="solidFgAcc1" presStyleIdx="2" presStyleCnt="4"/>
      <dgm:spPr/>
    </dgm:pt>
    <dgm:pt modelId="{1DDB45BF-BB13-44E2-8928-11C0962EF54E}" type="pres">
      <dgm:prSet presAssocID="{DD328501-9C42-45F7-9A01-8F9066F069AE}" presName="text_4" presStyleLbl="node1" presStyleIdx="3" presStyleCnt="4">
        <dgm:presLayoutVars>
          <dgm:bulletEnabled val="1"/>
        </dgm:presLayoutVars>
      </dgm:prSet>
      <dgm:spPr/>
      <dgm:t>
        <a:bodyPr/>
        <a:lstStyle/>
        <a:p>
          <a:endParaRPr lang="es-MX"/>
        </a:p>
      </dgm:t>
    </dgm:pt>
    <dgm:pt modelId="{65D51090-985A-4020-B717-8635E884D3C1}" type="pres">
      <dgm:prSet presAssocID="{DD328501-9C42-45F7-9A01-8F9066F069AE}" presName="accent_4" presStyleCnt="0"/>
      <dgm:spPr/>
    </dgm:pt>
    <dgm:pt modelId="{4C604D68-51A2-473D-BA05-01118620FE8B}" type="pres">
      <dgm:prSet presAssocID="{DD328501-9C42-45F7-9A01-8F9066F069AE}" presName="accentRepeatNode" presStyleLbl="solidFgAcc1" presStyleIdx="3" presStyleCnt="4"/>
      <dgm:spPr/>
    </dgm:pt>
  </dgm:ptLst>
  <dgm:cxnLst>
    <dgm:cxn modelId="{38556D79-8189-4DF6-BF2A-C72D54C23ABF}" type="presOf" srcId="{DD328501-9C42-45F7-9A01-8F9066F069AE}" destId="{1DDB45BF-BB13-44E2-8928-11C0962EF54E}" srcOrd="0" destOrd="0" presId="urn:microsoft.com/office/officeart/2008/layout/VerticalCurvedList"/>
    <dgm:cxn modelId="{70400B1D-6561-4697-91AE-32D3BB75C2F2}" srcId="{D038DDC6-7B0E-46BD-B37A-4266D3010F28}" destId="{C3045FDB-29A1-4DC6-93DA-51EC2261AEB4}" srcOrd="2" destOrd="0" parTransId="{58F589C2-DD11-4F97-85E3-BB103DB82C82}" sibTransId="{2A77A77A-2DBC-45EE-B669-3B07A3C6F91B}"/>
    <dgm:cxn modelId="{AA437029-838D-427A-AD79-C5F998866192}" srcId="{D038DDC6-7B0E-46BD-B37A-4266D3010F28}" destId="{7100AA62-4784-4A94-96FD-F43C925B5300}" srcOrd="0" destOrd="0" parTransId="{9B6BF6F2-67B5-4EDE-9DCB-83DD67C0BDA9}" sibTransId="{F05831ED-DFFD-4042-B28C-B16531B87128}"/>
    <dgm:cxn modelId="{C5F2F526-86B5-40F9-ABD7-FC36763C35F4}" type="presOf" srcId="{53295519-4FB7-4B9A-BF96-84829525B5F6}" destId="{6A65ECA8-0741-48B8-A11F-C4D560A7663E}" srcOrd="0" destOrd="0" presId="urn:microsoft.com/office/officeart/2008/layout/VerticalCurvedList"/>
    <dgm:cxn modelId="{82788E63-5511-4CA7-8189-08D5E4B880CD}" type="presOf" srcId="{7100AA62-4784-4A94-96FD-F43C925B5300}" destId="{7CF4FB8F-A69E-4DC2-BCB4-228AF54D5130}" srcOrd="0" destOrd="0" presId="urn:microsoft.com/office/officeart/2008/layout/VerticalCurvedList"/>
    <dgm:cxn modelId="{B80DA6C1-B514-4ABE-901B-6ED1FCF1DAAC}" srcId="{D038DDC6-7B0E-46BD-B37A-4266D3010F28}" destId="{DD328501-9C42-45F7-9A01-8F9066F069AE}" srcOrd="3" destOrd="0" parTransId="{3D2C4364-A852-4D1F-9CB2-7615FC8FB7CC}" sibTransId="{2904A994-11B5-4B42-97D6-710403E9CDF2}"/>
    <dgm:cxn modelId="{5CFE10AB-FDC4-4D2A-8749-9A3B0473924D}" srcId="{D038DDC6-7B0E-46BD-B37A-4266D3010F28}" destId="{53295519-4FB7-4B9A-BF96-84829525B5F6}" srcOrd="1" destOrd="0" parTransId="{9E2DCE23-69C5-44E2-9A5E-F1A03DA8F8C9}" sibTransId="{C1245A7A-47A3-43AB-8890-94782EA4E712}"/>
    <dgm:cxn modelId="{3B6B4D11-69C9-4AD0-B9F7-4C67AB3BEEDC}" type="presOf" srcId="{F05831ED-DFFD-4042-B28C-B16531B87128}" destId="{A4EDFB35-25A4-4DDD-A8A4-D0C82FB34B1F}" srcOrd="0" destOrd="0" presId="urn:microsoft.com/office/officeart/2008/layout/VerticalCurvedList"/>
    <dgm:cxn modelId="{5273A5D9-9794-48F1-BED3-7A2ED0E20632}" type="presOf" srcId="{C3045FDB-29A1-4DC6-93DA-51EC2261AEB4}" destId="{86428ABB-2228-4A11-AE9E-3518DB568725}" srcOrd="0" destOrd="0" presId="urn:microsoft.com/office/officeart/2008/layout/VerticalCurvedList"/>
    <dgm:cxn modelId="{7990F8ED-6E8F-41B8-8AF8-43C822999922}" type="presOf" srcId="{D038DDC6-7B0E-46BD-B37A-4266D3010F28}" destId="{EF7A10DB-D9FC-4573-A7D1-CF8DCEF9AD49}" srcOrd="0" destOrd="0" presId="urn:microsoft.com/office/officeart/2008/layout/VerticalCurvedList"/>
    <dgm:cxn modelId="{90FF5EAE-81CE-4A0C-8A4B-FECB69C90514}" type="presParOf" srcId="{EF7A10DB-D9FC-4573-A7D1-CF8DCEF9AD49}" destId="{61E7D682-DB4C-4634-9619-F40195915B4F}" srcOrd="0" destOrd="0" presId="urn:microsoft.com/office/officeart/2008/layout/VerticalCurvedList"/>
    <dgm:cxn modelId="{7A58B8EF-4912-4C8B-A504-538CEB631001}" type="presParOf" srcId="{61E7D682-DB4C-4634-9619-F40195915B4F}" destId="{7D2AD29D-BADB-4E7F-8C07-0C368EB556CE}" srcOrd="0" destOrd="0" presId="urn:microsoft.com/office/officeart/2008/layout/VerticalCurvedList"/>
    <dgm:cxn modelId="{D271BD2E-951B-4866-B226-75DA8620DD89}" type="presParOf" srcId="{7D2AD29D-BADB-4E7F-8C07-0C368EB556CE}" destId="{6D8748CB-287B-4232-AC0D-D4600C8E3A01}" srcOrd="0" destOrd="0" presId="urn:microsoft.com/office/officeart/2008/layout/VerticalCurvedList"/>
    <dgm:cxn modelId="{A893C766-2A7F-47A8-A5F5-515F53DA20D1}" type="presParOf" srcId="{7D2AD29D-BADB-4E7F-8C07-0C368EB556CE}" destId="{A4EDFB35-25A4-4DDD-A8A4-D0C82FB34B1F}" srcOrd="1" destOrd="0" presId="urn:microsoft.com/office/officeart/2008/layout/VerticalCurvedList"/>
    <dgm:cxn modelId="{4731A0D2-B76D-4B62-8B60-63A20CAE634D}" type="presParOf" srcId="{7D2AD29D-BADB-4E7F-8C07-0C368EB556CE}" destId="{7FD6B86F-8482-4AF3-8FA6-9C4D5849BAF6}" srcOrd="2" destOrd="0" presId="urn:microsoft.com/office/officeart/2008/layout/VerticalCurvedList"/>
    <dgm:cxn modelId="{323CABE1-FEAC-492F-87DA-FC052E1F39F2}" type="presParOf" srcId="{7D2AD29D-BADB-4E7F-8C07-0C368EB556CE}" destId="{F4211CFF-E4AB-4074-A49F-9D14F9050F1B}" srcOrd="3" destOrd="0" presId="urn:microsoft.com/office/officeart/2008/layout/VerticalCurvedList"/>
    <dgm:cxn modelId="{BAB9724D-B78F-422C-B959-0762BE041320}" type="presParOf" srcId="{61E7D682-DB4C-4634-9619-F40195915B4F}" destId="{7CF4FB8F-A69E-4DC2-BCB4-228AF54D5130}" srcOrd="1" destOrd="0" presId="urn:microsoft.com/office/officeart/2008/layout/VerticalCurvedList"/>
    <dgm:cxn modelId="{1460285F-C9EC-4221-9AE6-2A9FB8017D9F}" type="presParOf" srcId="{61E7D682-DB4C-4634-9619-F40195915B4F}" destId="{0D4A5001-1DF7-49B3-B986-5FB74193AAED}" srcOrd="2" destOrd="0" presId="urn:microsoft.com/office/officeart/2008/layout/VerticalCurvedList"/>
    <dgm:cxn modelId="{B0E66403-24AE-43CA-A58F-CD789906F7D4}" type="presParOf" srcId="{0D4A5001-1DF7-49B3-B986-5FB74193AAED}" destId="{297A7F33-6A4C-4F75-A6CA-50ABE4718EA7}" srcOrd="0" destOrd="0" presId="urn:microsoft.com/office/officeart/2008/layout/VerticalCurvedList"/>
    <dgm:cxn modelId="{769C867C-AFE3-46C9-A6D7-A6A8F84E3DFD}" type="presParOf" srcId="{61E7D682-DB4C-4634-9619-F40195915B4F}" destId="{6A65ECA8-0741-48B8-A11F-C4D560A7663E}" srcOrd="3" destOrd="0" presId="urn:microsoft.com/office/officeart/2008/layout/VerticalCurvedList"/>
    <dgm:cxn modelId="{8C388E77-EEF9-4D5E-AD0C-38BB50D49A30}" type="presParOf" srcId="{61E7D682-DB4C-4634-9619-F40195915B4F}" destId="{D2A35A1D-37CA-4E97-BB1A-26B78E74AA96}" srcOrd="4" destOrd="0" presId="urn:microsoft.com/office/officeart/2008/layout/VerticalCurvedList"/>
    <dgm:cxn modelId="{39600A02-63DC-46C3-8665-B56B2EA6A79C}" type="presParOf" srcId="{D2A35A1D-37CA-4E97-BB1A-26B78E74AA96}" destId="{C001C003-4D52-4B00-9E15-71EFC8F0B7E7}" srcOrd="0" destOrd="0" presId="urn:microsoft.com/office/officeart/2008/layout/VerticalCurvedList"/>
    <dgm:cxn modelId="{DE22FEB8-6CDD-4779-A2B5-54874242EAE4}" type="presParOf" srcId="{61E7D682-DB4C-4634-9619-F40195915B4F}" destId="{86428ABB-2228-4A11-AE9E-3518DB568725}" srcOrd="5" destOrd="0" presId="urn:microsoft.com/office/officeart/2008/layout/VerticalCurvedList"/>
    <dgm:cxn modelId="{E4604DB8-5A7B-4145-82DE-05260F8BC5B1}" type="presParOf" srcId="{61E7D682-DB4C-4634-9619-F40195915B4F}" destId="{2E2471D7-9C90-4E7E-9D54-1BA2B6A1CF58}" srcOrd="6" destOrd="0" presId="urn:microsoft.com/office/officeart/2008/layout/VerticalCurvedList"/>
    <dgm:cxn modelId="{6CC774E6-B8C8-4737-95C1-BB9202AEBDC9}" type="presParOf" srcId="{2E2471D7-9C90-4E7E-9D54-1BA2B6A1CF58}" destId="{6AAAF860-4398-44B7-90E5-79F694A0CC78}" srcOrd="0" destOrd="0" presId="urn:microsoft.com/office/officeart/2008/layout/VerticalCurvedList"/>
    <dgm:cxn modelId="{30C7F09A-F075-475F-B0D6-20C86FDFC2CE}" type="presParOf" srcId="{61E7D682-DB4C-4634-9619-F40195915B4F}" destId="{1DDB45BF-BB13-44E2-8928-11C0962EF54E}" srcOrd="7" destOrd="0" presId="urn:microsoft.com/office/officeart/2008/layout/VerticalCurvedList"/>
    <dgm:cxn modelId="{2BDFD2CE-74A4-4D60-80D7-4CB28879C6C0}" type="presParOf" srcId="{61E7D682-DB4C-4634-9619-F40195915B4F}" destId="{65D51090-985A-4020-B717-8635E884D3C1}" srcOrd="8" destOrd="0" presId="urn:microsoft.com/office/officeart/2008/layout/VerticalCurvedList"/>
    <dgm:cxn modelId="{F4F8E886-ABA6-40CD-BA66-B656CE67638B}" type="presParOf" srcId="{65D51090-985A-4020-B717-8635E884D3C1}" destId="{4C604D68-51A2-473D-BA05-01118620FE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33944E-EAFF-42E5-9C43-828FC8A89A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39FAD351-99F1-44C0-8860-6F7F59EF33CB}">
      <dgm:prSet phldrT="[Texto]"/>
      <dgm:spPr/>
      <dgm:t>
        <a:bodyPr/>
        <a:lstStyle/>
        <a:p>
          <a:r>
            <a:rPr lang="es-MX" dirty="0"/>
            <a:t>1. Registro de acuerdos para la organización de la aplicación censal de la herramienta. </a:t>
          </a:r>
        </a:p>
      </dgm:t>
    </dgm:pt>
    <dgm:pt modelId="{46D45576-4D19-4988-BC07-0FFFCB8DD2B3}" type="parTrans" cxnId="{87FA62AC-30ED-4463-99A2-CF8905F77691}">
      <dgm:prSet/>
      <dgm:spPr/>
      <dgm:t>
        <a:bodyPr/>
        <a:lstStyle/>
        <a:p>
          <a:endParaRPr lang="es-MX"/>
        </a:p>
      </dgm:t>
    </dgm:pt>
    <dgm:pt modelId="{C60F0F82-AEA6-4029-B28C-B6659EB804EF}" type="sibTrans" cxnId="{87FA62AC-30ED-4463-99A2-CF8905F77691}">
      <dgm:prSet/>
      <dgm:spPr/>
      <dgm:t>
        <a:bodyPr/>
        <a:lstStyle/>
        <a:p>
          <a:endParaRPr lang="es-MX"/>
        </a:p>
      </dgm:t>
    </dgm:pt>
    <dgm:pt modelId="{02B630F3-A6EB-4743-984F-34F08F5A400B}">
      <dgm:prSet/>
      <dgm:spPr/>
      <dgm:t>
        <a:bodyPr/>
        <a:lstStyle/>
        <a:p>
          <a:r>
            <a:rPr lang="es-MX" dirty="0"/>
            <a:t> 2. Apuntes de los primeros compromisos para la preparación de la sexta sesión ordinaria.</a:t>
          </a:r>
        </a:p>
      </dgm:t>
    </dgm:pt>
    <dgm:pt modelId="{250BBA23-4D83-4F1D-A044-24B11026E8AD}" type="parTrans" cxnId="{CCA68B1F-7F16-447B-9E44-6D8E8A1ECEFD}">
      <dgm:prSet/>
      <dgm:spPr/>
      <dgm:t>
        <a:bodyPr/>
        <a:lstStyle/>
        <a:p>
          <a:endParaRPr lang="es-MX"/>
        </a:p>
      </dgm:t>
    </dgm:pt>
    <dgm:pt modelId="{ED59C28D-24AA-43EE-9E06-8D3A6562AE42}" type="sibTrans" cxnId="{CCA68B1F-7F16-447B-9E44-6D8E8A1ECEFD}">
      <dgm:prSet/>
      <dgm:spPr/>
      <dgm:t>
        <a:bodyPr/>
        <a:lstStyle/>
        <a:p>
          <a:endParaRPr lang="es-MX"/>
        </a:p>
      </dgm:t>
    </dgm:pt>
    <dgm:pt modelId="{DB7FF968-D9AE-4409-995A-0285938AE69F}" type="pres">
      <dgm:prSet presAssocID="{3F33944E-EAFF-42E5-9C43-828FC8A89AF0}" presName="diagram" presStyleCnt="0">
        <dgm:presLayoutVars>
          <dgm:dir/>
          <dgm:resizeHandles val="exact"/>
        </dgm:presLayoutVars>
      </dgm:prSet>
      <dgm:spPr/>
      <dgm:t>
        <a:bodyPr/>
        <a:lstStyle/>
        <a:p>
          <a:endParaRPr lang="es-MX"/>
        </a:p>
      </dgm:t>
    </dgm:pt>
    <dgm:pt modelId="{B5EF064D-5930-4C53-94F7-7559AD725C8D}" type="pres">
      <dgm:prSet presAssocID="{39FAD351-99F1-44C0-8860-6F7F59EF33CB}" presName="node" presStyleLbl="node1" presStyleIdx="0" presStyleCnt="2" custLinFactNeighborX="-26" custLinFactNeighborY="-22066">
        <dgm:presLayoutVars>
          <dgm:bulletEnabled val="1"/>
        </dgm:presLayoutVars>
      </dgm:prSet>
      <dgm:spPr/>
      <dgm:t>
        <a:bodyPr/>
        <a:lstStyle/>
        <a:p>
          <a:endParaRPr lang="es-MX"/>
        </a:p>
      </dgm:t>
    </dgm:pt>
    <dgm:pt modelId="{1CFBAC04-CA30-4997-9D14-24B885546848}" type="pres">
      <dgm:prSet presAssocID="{C60F0F82-AEA6-4029-B28C-B6659EB804EF}" presName="sibTrans" presStyleCnt="0"/>
      <dgm:spPr/>
    </dgm:pt>
    <dgm:pt modelId="{2D8CB845-B942-4C80-8C89-112289AB044A}" type="pres">
      <dgm:prSet presAssocID="{02B630F3-A6EB-4743-984F-34F08F5A400B}" presName="node" presStyleLbl="node1" presStyleIdx="1" presStyleCnt="2" custLinFactNeighborX="-229" custLinFactNeighborY="24146">
        <dgm:presLayoutVars>
          <dgm:bulletEnabled val="1"/>
        </dgm:presLayoutVars>
      </dgm:prSet>
      <dgm:spPr/>
      <dgm:t>
        <a:bodyPr/>
        <a:lstStyle/>
        <a:p>
          <a:endParaRPr lang="es-MX"/>
        </a:p>
      </dgm:t>
    </dgm:pt>
  </dgm:ptLst>
  <dgm:cxnLst>
    <dgm:cxn modelId="{DBB0B7D2-0045-4BFE-9FF0-34E2D62CD686}" type="presOf" srcId="{39FAD351-99F1-44C0-8860-6F7F59EF33CB}" destId="{B5EF064D-5930-4C53-94F7-7559AD725C8D}" srcOrd="0" destOrd="0" presId="urn:microsoft.com/office/officeart/2005/8/layout/default"/>
    <dgm:cxn modelId="{F3FEA012-6B23-40A1-9CF5-B9DC2782D4C5}" type="presOf" srcId="{3F33944E-EAFF-42E5-9C43-828FC8A89AF0}" destId="{DB7FF968-D9AE-4409-995A-0285938AE69F}" srcOrd="0" destOrd="0" presId="urn:microsoft.com/office/officeart/2005/8/layout/default"/>
    <dgm:cxn modelId="{87FA62AC-30ED-4463-99A2-CF8905F77691}" srcId="{3F33944E-EAFF-42E5-9C43-828FC8A89AF0}" destId="{39FAD351-99F1-44C0-8860-6F7F59EF33CB}" srcOrd="0" destOrd="0" parTransId="{46D45576-4D19-4988-BC07-0FFFCB8DD2B3}" sibTransId="{C60F0F82-AEA6-4029-B28C-B6659EB804EF}"/>
    <dgm:cxn modelId="{CCA68B1F-7F16-447B-9E44-6D8E8A1ECEFD}" srcId="{3F33944E-EAFF-42E5-9C43-828FC8A89AF0}" destId="{02B630F3-A6EB-4743-984F-34F08F5A400B}" srcOrd="1" destOrd="0" parTransId="{250BBA23-4D83-4F1D-A044-24B11026E8AD}" sibTransId="{ED59C28D-24AA-43EE-9E06-8D3A6562AE42}"/>
    <dgm:cxn modelId="{99D36B82-9F83-4213-B09D-C979A7363BD3}" type="presOf" srcId="{02B630F3-A6EB-4743-984F-34F08F5A400B}" destId="{2D8CB845-B942-4C80-8C89-112289AB044A}" srcOrd="0" destOrd="0" presId="urn:microsoft.com/office/officeart/2005/8/layout/default"/>
    <dgm:cxn modelId="{278F99DA-FED8-48AA-B5D9-CF8803301080}" type="presParOf" srcId="{DB7FF968-D9AE-4409-995A-0285938AE69F}" destId="{B5EF064D-5930-4C53-94F7-7559AD725C8D}" srcOrd="0" destOrd="0" presId="urn:microsoft.com/office/officeart/2005/8/layout/default"/>
    <dgm:cxn modelId="{E89C0D12-505F-4B9B-9794-8B0E88494CF2}" type="presParOf" srcId="{DB7FF968-D9AE-4409-995A-0285938AE69F}" destId="{1CFBAC04-CA30-4997-9D14-24B885546848}" srcOrd="1" destOrd="0" presId="urn:microsoft.com/office/officeart/2005/8/layout/default"/>
    <dgm:cxn modelId="{E0610C7C-58BC-4435-85D7-6A5D4DBFECDE}" type="presParOf" srcId="{DB7FF968-D9AE-4409-995A-0285938AE69F}" destId="{2D8CB845-B942-4C80-8C89-112289AB044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0A93F-F2F7-4A81-8ADB-E893D6083DB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C5399408-C9F0-4E6E-B76D-0E902BDF599C}">
      <dgm:prSet phldrT="[Texto]"/>
      <dgm:spPr/>
      <dgm:t>
        <a:bodyPr/>
        <a:lstStyle/>
        <a:p>
          <a:r>
            <a:rPr lang="es-MX" b="1" dirty="0"/>
            <a:t>1. ORGANICEMOS NUESTRO CTE</a:t>
          </a:r>
        </a:p>
      </dgm:t>
    </dgm:pt>
    <dgm:pt modelId="{C1BD4832-B454-4C1A-B25B-B6AC33BA526A}" type="parTrans" cxnId="{3851BEA0-BBD8-4DA5-B5B2-5B63330B2B40}">
      <dgm:prSet/>
      <dgm:spPr/>
      <dgm:t>
        <a:bodyPr/>
        <a:lstStyle/>
        <a:p>
          <a:endParaRPr lang="es-MX" b="1"/>
        </a:p>
      </dgm:t>
    </dgm:pt>
    <dgm:pt modelId="{38465E18-17D0-4FF7-8350-8DDF9753F41C}" type="sibTrans" cxnId="{3851BEA0-BBD8-4DA5-B5B2-5B63330B2B40}">
      <dgm:prSet/>
      <dgm:spPr/>
      <dgm:t>
        <a:bodyPr/>
        <a:lstStyle/>
        <a:p>
          <a:endParaRPr lang="es-MX" b="1"/>
        </a:p>
      </dgm:t>
    </dgm:pt>
    <dgm:pt modelId="{8C500432-AD8B-4823-B034-AAB6B7DB453D}">
      <dgm:prSet phldrT="[Texto]"/>
      <dgm:spPr>
        <a:solidFill>
          <a:srgbClr val="FFC000"/>
        </a:solidFill>
      </dgm:spPr>
      <dgm:t>
        <a:bodyPr/>
        <a:lstStyle/>
        <a:p>
          <a:r>
            <a:rPr lang="es-MX" b="1" dirty="0"/>
            <a:t>2. ¿QUÉ APRENDIMOS EN </a:t>
          </a:r>
          <a:r>
            <a:rPr lang="es-MX" b="1" i="1" dirty="0"/>
            <a:t>APRENDIZAJE ENTRE PARES?</a:t>
          </a:r>
          <a:endParaRPr lang="es-MX" b="1" dirty="0"/>
        </a:p>
      </dgm:t>
    </dgm:pt>
    <dgm:pt modelId="{1557A436-A5D8-4552-96E7-AAC031B30123}" type="parTrans" cxnId="{F0EED88E-EAE5-45D1-9C9B-47C424F70542}">
      <dgm:prSet/>
      <dgm:spPr/>
      <dgm:t>
        <a:bodyPr/>
        <a:lstStyle/>
        <a:p>
          <a:endParaRPr lang="es-MX" b="1"/>
        </a:p>
      </dgm:t>
    </dgm:pt>
    <dgm:pt modelId="{9CA99AAA-078B-4CC5-A028-1AD244FD258E}" type="sibTrans" cxnId="{F0EED88E-EAE5-45D1-9C9B-47C424F70542}">
      <dgm:prSet/>
      <dgm:spPr/>
      <dgm:t>
        <a:bodyPr/>
        <a:lstStyle/>
        <a:p>
          <a:endParaRPr lang="es-MX" b="1"/>
        </a:p>
      </dgm:t>
    </dgm:pt>
    <dgm:pt modelId="{B94BBC5F-9B0C-47E2-BDD3-9D426EB1B1C2}">
      <dgm:prSet phldrT="[Texto]"/>
      <dgm:spPr>
        <a:solidFill>
          <a:srgbClr val="00B050"/>
        </a:solidFill>
      </dgm:spPr>
      <dgm:t>
        <a:bodyPr/>
        <a:lstStyle/>
        <a:p>
          <a:r>
            <a:rPr lang="es-MX" b="1" dirty="0"/>
            <a:t>3. LAS HABILIDADES BÁSICAS PARA EL APRENDIZAJE AUTÓNOMO</a:t>
          </a:r>
        </a:p>
      </dgm:t>
    </dgm:pt>
    <dgm:pt modelId="{9535171E-A7DF-407B-A701-9E5A17784F78}" type="parTrans" cxnId="{A7713B79-974B-41DC-B232-A623137FADCB}">
      <dgm:prSet/>
      <dgm:spPr/>
      <dgm:t>
        <a:bodyPr/>
        <a:lstStyle/>
        <a:p>
          <a:endParaRPr lang="es-MX" b="1"/>
        </a:p>
      </dgm:t>
    </dgm:pt>
    <dgm:pt modelId="{B46E1D0A-9137-4FA9-A59D-A01EB8F5A4E6}" type="sibTrans" cxnId="{A7713B79-974B-41DC-B232-A623137FADCB}">
      <dgm:prSet/>
      <dgm:spPr/>
      <dgm:t>
        <a:bodyPr/>
        <a:lstStyle/>
        <a:p>
          <a:endParaRPr lang="es-MX" b="1"/>
        </a:p>
      </dgm:t>
    </dgm:pt>
    <dgm:pt modelId="{E0874CE7-5E09-4F81-9274-546FFA7DA5CE}">
      <dgm:prSet phldrT="[Texto]"/>
      <dgm:spPr>
        <a:solidFill>
          <a:srgbClr val="FFC000"/>
        </a:solidFill>
      </dgm:spPr>
      <dgm:t>
        <a:bodyPr/>
        <a:lstStyle/>
        <a:p>
          <a:r>
            <a:rPr lang="es-MX" b="1" dirty="0"/>
            <a:t>4. CAMINEMOS RUMBO A LA SEXTA SESIÓN</a:t>
          </a:r>
        </a:p>
      </dgm:t>
    </dgm:pt>
    <dgm:pt modelId="{FD29121B-57B0-473B-AA51-BF06C10245BD}" type="parTrans" cxnId="{9D7EE70D-0035-4622-B392-4E044FD02CBA}">
      <dgm:prSet/>
      <dgm:spPr/>
      <dgm:t>
        <a:bodyPr/>
        <a:lstStyle/>
        <a:p>
          <a:endParaRPr lang="es-MX" b="1"/>
        </a:p>
      </dgm:t>
    </dgm:pt>
    <dgm:pt modelId="{8068F2D6-19E9-4F05-8F39-2186D7DB314E}" type="sibTrans" cxnId="{9D7EE70D-0035-4622-B392-4E044FD02CBA}">
      <dgm:prSet/>
      <dgm:spPr/>
      <dgm:t>
        <a:bodyPr/>
        <a:lstStyle/>
        <a:p>
          <a:endParaRPr lang="es-MX" b="1"/>
        </a:p>
      </dgm:t>
    </dgm:pt>
    <dgm:pt modelId="{8F7323E1-1A8A-4693-B650-07FED3DAD1B6}">
      <dgm:prSet phldrT="[Texto]"/>
      <dgm:spPr>
        <a:solidFill>
          <a:srgbClr val="00B050"/>
        </a:solidFill>
      </dgm:spPr>
      <dgm:t>
        <a:bodyPr/>
        <a:lstStyle/>
        <a:p>
          <a:r>
            <a:rPr lang="es-MX" b="1" dirty="0"/>
            <a:t>5. APRENDIZAJES CLAVE PARA LA EDUCACIÓN INTEGRAL: UN NUEVO CICLO</a:t>
          </a:r>
        </a:p>
      </dgm:t>
    </dgm:pt>
    <dgm:pt modelId="{49EA3F3B-1065-4F15-B8F5-4E845E7A539E}" type="parTrans" cxnId="{AE9B05EF-750F-474E-8A0A-6E594F61B8E1}">
      <dgm:prSet/>
      <dgm:spPr/>
      <dgm:t>
        <a:bodyPr/>
        <a:lstStyle/>
        <a:p>
          <a:endParaRPr lang="es-MX" b="1"/>
        </a:p>
      </dgm:t>
    </dgm:pt>
    <dgm:pt modelId="{4C25F5DE-FAD3-4E43-BFAD-E3B61CC8FE7A}" type="sibTrans" cxnId="{AE9B05EF-750F-474E-8A0A-6E594F61B8E1}">
      <dgm:prSet/>
      <dgm:spPr/>
      <dgm:t>
        <a:bodyPr/>
        <a:lstStyle/>
        <a:p>
          <a:endParaRPr lang="es-MX" b="1"/>
        </a:p>
      </dgm:t>
    </dgm:pt>
    <dgm:pt modelId="{D0574283-7272-453C-B12B-4C0FA0BF71C2}" type="pres">
      <dgm:prSet presAssocID="{B400A93F-F2F7-4A81-8ADB-E893D6083DB0}" presName="diagram" presStyleCnt="0">
        <dgm:presLayoutVars>
          <dgm:dir/>
          <dgm:resizeHandles val="exact"/>
        </dgm:presLayoutVars>
      </dgm:prSet>
      <dgm:spPr/>
      <dgm:t>
        <a:bodyPr/>
        <a:lstStyle/>
        <a:p>
          <a:endParaRPr lang="es-MX"/>
        </a:p>
      </dgm:t>
    </dgm:pt>
    <dgm:pt modelId="{7502BDF7-E138-4B25-A907-E94ECE5B2DB8}" type="pres">
      <dgm:prSet presAssocID="{C5399408-C9F0-4E6E-B76D-0E902BDF599C}" presName="node" presStyleLbl="node1" presStyleIdx="0" presStyleCnt="5">
        <dgm:presLayoutVars>
          <dgm:bulletEnabled val="1"/>
        </dgm:presLayoutVars>
      </dgm:prSet>
      <dgm:spPr/>
      <dgm:t>
        <a:bodyPr/>
        <a:lstStyle/>
        <a:p>
          <a:endParaRPr lang="es-MX"/>
        </a:p>
      </dgm:t>
    </dgm:pt>
    <dgm:pt modelId="{4F79048F-0C14-43A7-8334-6F3C23E02D15}" type="pres">
      <dgm:prSet presAssocID="{38465E18-17D0-4FF7-8350-8DDF9753F41C}" presName="sibTrans" presStyleCnt="0"/>
      <dgm:spPr/>
    </dgm:pt>
    <dgm:pt modelId="{366382AF-D8E9-4FD7-9B36-95838853EF90}" type="pres">
      <dgm:prSet presAssocID="{8C500432-AD8B-4823-B034-AAB6B7DB453D}" presName="node" presStyleLbl="node1" presStyleIdx="1" presStyleCnt="5">
        <dgm:presLayoutVars>
          <dgm:bulletEnabled val="1"/>
        </dgm:presLayoutVars>
      </dgm:prSet>
      <dgm:spPr/>
      <dgm:t>
        <a:bodyPr/>
        <a:lstStyle/>
        <a:p>
          <a:endParaRPr lang="es-MX"/>
        </a:p>
      </dgm:t>
    </dgm:pt>
    <dgm:pt modelId="{F4AA5CD4-0AFA-4071-8A2D-1D56049420CD}" type="pres">
      <dgm:prSet presAssocID="{9CA99AAA-078B-4CC5-A028-1AD244FD258E}" presName="sibTrans" presStyleCnt="0"/>
      <dgm:spPr/>
    </dgm:pt>
    <dgm:pt modelId="{801D22E0-83B8-4433-BE22-7161351F4AF3}" type="pres">
      <dgm:prSet presAssocID="{B94BBC5F-9B0C-47E2-BDD3-9D426EB1B1C2}" presName="node" presStyleLbl="node1" presStyleIdx="2" presStyleCnt="5">
        <dgm:presLayoutVars>
          <dgm:bulletEnabled val="1"/>
        </dgm:presLayoutVars>
      </dgm:prSet>
      <dgm:spPr/>
      <dgm:t>
        <a:bodyPr/>
        <a:lstStyle/>
        <a:p>
          <a:endParaRPr lang="es-MX"/>
        </a:p>
      </dgm:t>
    </dgm:pt>
    <dgm:pt modelId="{494C2B88-4DC0-4190-8443-D125D128AEAF}" type="pres">
      <dgm:prSet presAssocID="{B46E1D0A-9137-4FA9-A59D-A01EB8F5A4E6}" presName="sibTrans" presStyleCnt="0"/>
      <dgm:spPr/>
    </dgm:pt>
    <dgm:pt modelId="{3DE53448-E3D9-4B81-AEFE-36460D3C4AAD}" type="pres">
      <dgm:prSet presAssocID="{E0874CE7-5E09-4F81-9274-546FFA7DA5CE}" presName="node" presStyleLbl="node1" presStyleIdx="3" presStyleCnt="5">
        <dgm:presLayoutVars>
          <dgm:bulletEnabled val="1"/>
        </dgm:presLayoutVars>
      </dgm:prSet>
      <dgm:spPr/>
      <dgm:t>
        <a:bodyPr/>
        <a:lstStyle/>
        <a:p>
          <a:endParaRPr lang="es-MX"/>
        </a:p>
      </dgm:t>
    </dgm:pt>
    <dgm:pt modelId="{8BF9CBC0-3326-465F-95C5-31C2D572F4B8}" type="pres">
      <dgm:prSet presAssocID="{8068F2D6-19E9-4F05-8F39-2186D7DB314E}" presName="sibTrans" presStyleCnt="0"/>
      <dgm:spPr/>
    </dgm:pt>
    <dgm:pt modelId="{4C06F5EF-7A02-494D-9523-C5AB672CE3E2}" type="pres">
      <dgm:prSet presAssocID="{8F7323E1-1A8A-4693-B650-07FED3DAD1B6}" presName="node" presStyleLbl="node1" presStyleIdx="4" presStyleCnt="5">
        <dgm:presLayoutVars>
          <dgm:bulletEnabled val="1"/>
        </dgm:presLayoutVars>
      </dgm:prSet>
      <dgm:spPr/>
      <dgm:t>
        <a:bodyPr/>
        <a:lstStyle/>
        <a:p>
          <a:endParaRPr lang="es-MX"/>
        </a:p>
      </dgm:t>
    </dgm:pt>
  </dgm:ptLst>
  <dgm:cxnLst>
    <dgm:cxn modelId="{3851BEA0-BBD8-4DA5-B5B2-5B63330B2B40}" srcId="{B400A93F-F2F7-4A81-8ADB-E893D6083DB0}" destId="{C5399408-C9F0-4E6E-B76D-0E902BDF599C}" srcOrd="0" destOrd="0" parTransId="{C1BD4832-B454-4C1A-B25B-B6AC33BA526A}" sibTransId="{38465E18-17D0-4FF7-8350-8DDF9753F41C}"/>
    <dgm:cxn modelId="{9D7EE70D-0035-4622-B392-4E044FD02CBA}" srcId="{B400A93F-F2F7-4A81-8ADB-E893D6083DB0}" destId="{E0874CE7-5E09-4F81-9274-546FFA7DA5CE}" srcOrd="3" destOrd="0" parTransId="{FD29121B-57B0-473B-AA51-BF06C10245BD}" sibTransId="{8068F2D6-19E9-4F05-8F39-2186D7DB314E}"/>
    <dgm:cxn modelId="{AE9B05EF-750F-474E-8A0A-6E594F61B8E1}" srcId="{B400A93F-F2F7-4A81-8ADB-E893D6083DB0}" destId="{8F7323E1-1A8A-4693-B650-07FED3DAD1B6}" srcOrd="4" destOrd="0" parTransId="{49EA3F3B-1065-4F15-B8F5-4E845E7A539E}" sibTransId="{4C25F5DE-FAD3-4E43-BFAD-E3B61CC8FE7A}"/>
    <dgm:cxn modelId="{07E46F71-ADE7-49F9-B1DE-67C85BBA10B6}" type="presOf" srcId="{8C500432-AD8B-4823-B034-AAB6B7DB453D}" destId="{366382AF-D8E9-4FD7-9B36-95838853EF90}" srcOrd="0" destOrd="0" presId="urn:microsoft.com/office/officeart/2005/8/layout/default"/>
    <dgm:cxn modelId="{CBCB774D-D467-44B0-8895-FE5311978999}" type="presOf" srcId="{E0874CE7-5E09-4F81-9274-546FFA7DA5CE}" destId="{3DE53448-E3D9-4B81-AEFE-36460D3C4AAD}" srcOrd="0" destOrd="0" presId="urn:microsoft.com/office/officeart/2005/8/layout/default"/>
    <dgm:cxn modelId="{A7713B79-974B-41DC-B232-A623137FADCB}" srcId="{B400A93F-F2F7-4A81-8ADB-E893D6083DB0}" destId="{B94BBC5F-9B0C-47E2-BDD3-9D426EB1B1C2}" srcOrd="2" destOrd="0" parTransId="{9535171E-A7DF-407B-A701-9E5A17784F78}" sibTransId="{B46E1D0A-9137-4FA9-A59D-A01EB8F5A4E6}"/>
    <dgm:cxn modelId="{6340DD10-57FB-4F86-AC9B-63CFCA7986F0}" type="presOf" srcId="{8F7323E1-1A8A-4693-B650-07FED3DAD1B6}" destId="{4C06F5EF-7A02-494D-9523-C5AB672CE3E2}" srcOrd="0" destOrd="0" presId="urn:microsoft.com/office/officeart/2005/8/layout/default"/>
    <dgm:cxn modelId="{F0EED88E-EAE5-45D1-9C9B-47C424F70542}" srcId="{B400A93F-F2F7-4A81-8ADB-E893D6083DB0}" destId="{8C500432-AD8B-4823-B034-AAB6B7DB453D}" srcOrd="1" destOrd="0" parTransId="{1557A436-A5D8-4552-96E7-AAC031B30123}" sibTransId="{9CA99AAA-078B-4CC5-A028-1AD244FD258E}"/>
    <dgm:cxn modelId="{A1293006-F2DB-43F5-B51B-8535DA428AD6}" type="presOf" srcId="{C5399408-C9F0-4E6E-B76D-0E902BDF599C}" destId="{7502BDF7-E138-4B25-A907-E94ECE5B2DB8}" srcOrd="0" destOrd="0" presId="urn:microsoft.com/office/officeart/2005/8/layout/default"/>
    <dgm:cxn modelId="{3E861BDE-851D-4BCE-8E87-B41F37343134}" type="presOf" srcId="{B94BBC5F-9B0C-47E2-BDD3-9D426EB1B1C2}" destId="{801D22E0-83B8-4433-BE22-7161351F4AF3}" srcOrd="0" destOrd="0" presId="urn:microsoft.com/office/officeart/2005/8/layout/default"/>
    <dgm:cxn modelId="{B4D68AA5-AB68-402B-A9EE-B14E30DF4437}" type="presOf" srcId="{B400A93F-F2F7-4A81-8ADB-E893D6083DB0}" destId="{D0574283-7272-453C-B12B-4C0FA0BF71C2}" srcOrd="0" destOrd="0" presId="urn:microsoft.com/office/officeart/2005/8/layout/default"/>
    <dgm:cxn modelId="{2554541F-EBD4-430A-89A3-B0F2880A2F88}" type="presParOf" srcId="{D0574283-7272-453C-B12B-4C0FA0BF71C2}" destId="{7502BDF7-E138-4B25-A907-E94ECE5B2DB8}" srcOrd="0" destOrd="0" presId="urn:microsoft.com/office/officeart/2005/8/layout/default"/>
    <dgm:cxn modelId="{182D5356-0E4F-487C-AEDC-443EBC1C6C12}" type="presParOf" srcId="{D0574283-7272-453C-B12B-4C0FA0BF71C2}" destId="{4F79048F-0C14-43A7-8334-6F3C23E02D15}" srcOrd="1" destOrd="0" presId="urn:microsoft.com/office/officeart/2005/8/layout/default"/>
    <dgm:cxn modelId="{50285D28-FA42-42BC-A5D4-E6DB483E22FF}" type="presParOf" srcId="{D0574283-7272-453C-B12B-4C0FA0BF71C2}" destId="{366382AF-D8E9-4FD7-9B36-95838853EF90}" srcOrd="2" destOrd="0" presId="urn:microsoft.com/office/officeart/2005/8/layout/default"/>
    <dgm:cxn modelId="{6BA2D46E-8020-4F4A-B581-D0AF6FC50C48}" type="presParOf" srcId="{D0574283-7272-453C-B12B-4C0FA0BF71C2}" destId="{F4AA5CD4-0AFA-4071-8A2D-1D56049420CD}" srcOrd="3" destOrd="0" presId="urn:microsoft.com/office/officeart/2005/8/layout/default"/>
    <dgm:cxn modelId="{4E26B9F9-28DA-4D64-9097-A0D479E89281}" type="presParOf" srcId="{D0574283-7272-453C-B12B-4C0FA0BF71C2}" destId="{801D22E0-83B8-4433-BE22-7161351F4AF3}" srcOrd="4" destOrd="0" presId="urn:microsoft.com/office/officeart/2005/8/layout/default"/>
    <dgm:cxn modelId="{6B7723FC-3E27-4487-B15F-51DBA850810E}" type="presParOf" srcId="{D0574283-7272-453C-B12B-4C0FA0BF71C2}" destId="{494C2B88-4DC0-4190-8443-D125D128AEAF}" srcOrd="5" destOrd="0" presId="urn:microsoft.com/office/officeart/2005/8/layout/default"/>
    <dgm:cxn modelId="{7D8D539F-AD44-4548-A82E-B31E83D3679A}" type="presParOf" srcId="{D0574283-7272-453C-B12B-4C0FA0BF71C2}" destId="{3DE53448-E3D9-4B81-AEFE-36460D3C4AAD}" srcOrd="6" destOrd="0" presId="urn:microsoft.com/office/officeart/2005/8/layout/default"/>
    <dgm:cxn modelId="{F7435562-B547-41AD-B838-BA2097C9CDB8}" type="presParOf" srcId="{D0574283-7272-453C-B12B-4C0FA0BF71C2}" destId="{8BF9CBC0-3326-465F-95C5-31C2D572F4B8}" srcOrd="7" destOrd="0" presId="urn:microsoft.com/office/officeart/2005/8/layout/default"/>
    <dgm:cxn modelId="{D0A98124-CACD-4336-AA1A-95B940772E81}" type="presParOf" srcId="{D0574283-7272-453C-B12B-4C0FA0BF71C2}" destId="{4C06F5EF-7A02-494D-9523-C5AB672CE3E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DD6A20-C3D6-4E68-B6B8-214D4C0873C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A82B8F0C-3AF6-4F80-91EC-65FD551FFE31}">
      <dgm:prSet phldrT="[Texto]" custT="1"/>
      <dgm:spPr/>
      <dgm:t>
        <a:bodyPr/>
        <a:lstStyle/>
        <a:p>
          <a:r>
            <a:rPr lang="es-MX" sz="2400" b="1" dirty="0"/>
            <a:t>Tener disponibles los materiales, tanto del docente como de los alumnos, de cada una de las habilidades que se van a medir.</a:t>
          </a:r>
          <a:endParaRPr lang="es-MX" sz="2400" dirty="0"/>
        </a:p>
      </dgm:t>
    </dgm:pt>
    <dgm:pt modelId="{3DB3CF63-B121-4B7A-A83B-E0F3B43B4560}" type="parTrans" cxnId="{B30861B3-2C0E-4563-9DCC-ADA2964A9C3B}">
      <dgm:prSet/>
      <dgm:spPr/>
      <dgm:t>
        <a:bodyPr/>
        <a:lstStyle/>
        <a:p>
          <a:endParaRPr lang="es-MX"/>
        </a:p>
      </dgm:t>
    </dgm:pt>
    <dgm:pt modelId="{A6527778-863A-413C-B875-E4804313818A}" type="sibTrans" cxnId="{B30861B3-2C0E-4563-9DCC-ADA2964A9C3B}">
      <dgm:prSet/>
      <dgm:spPr/>
      <dgm:t>
        <a:bodyPr/>
        <a:lstStyle/>
        <a:p>
          <a:endParaRPr lang="es-MX"/>
        </a:p>
      </dgm:t>
    </dgm:pt>
    <dgm:pt modelId="{E16E28B2-E4A8-49A0-B7D7-C477E3D05CE4}">
      <dgm:prSet custT="1"/>
      <dgm:spPr/>
      <dgm:t>
        <a:bodyPr/>
        <a:lstStyle/>
        <a:p>
          <a:r>
            <a:rPr lang="es-MX" sz="2400" b="1" dirty="0"/>
            <a:t>Revisar la metodología de aplicación de la herramienta; tener presentes los momentos e instrucciones específicas para cada habilidad.</a:t>
          </a:r>
        </a:p>
      </dgm:t>
    </dgm:pt>
    <dgm:pt modelId="{E63C0992-4550-4913-992B-DF319DFEC33C}" type="parTrans" cxnId="{C07B4DA2-92CC-4CEE-979B-022BE48C2027}">
      <dgm:prSet/>
      <dgm:spPr/>
      <dgm:t>
        <a:bodyPr/>
        <a:lstStyle/>
        <a:p>
          <a:endParaRPr lang="es-MX"/>
        </a:p>
      </dgm:t>
    </dgm:pt>
    <dgm:pt modelId="{D5005692-06BD-4E0E-A96D-0BEBB0C4E795}" type="sibTrans" cxnId="{C07B4DA2-92CC-4CEE-979B-022BE48C2027}">
      <dgm:prSet/>
      <dgm:spPr/>
      <dgm:t>
        <a:bodyPr/>
        <a:lstStyle/>
        <a:p>
          <a:endParaRPr lang="es-MX"/>
        </a:p>
      </dgm:t>
    </dgm:pt>
    <dgm:pt modelId="{28FBDA5D-5F1D-470B-B237-E84F1AD43DBF}">
      <dgm:prSet custT="1"/>
      <dgm:spPr/>
      <dgm:t>
        <a:bodyPr/>
        <a:lstStyle/>
        <a:p>
          <a:r>
            <a:rPr lang="es-MX" sz="2400" b="1"/>
            <a:t>Definir responsables y organizar el cronograma de aplicación considerando los tiempos, número de grupos y personal docente y de apoyo del que se dispone.</a:t>
          </a:r>
          <a:endParaRPr lang="es-MX" sz="2400" b="1" dirty="0"/>
        </a:p>
      </dgm:t>
    </dgm:pt>
    <dgm:pt modelId="{5DD3E80A-DB27-49E5-9ADA-B1A92C411BEC}" type="parTrans" cxnId="{BB3FCD68-57D4-4C20-AEA5-491BA47E24F8}">
      <dgm:prSet/>
      <dgm:spPr/>
      <dgm:t>
        <a:bodyPr/>
        <a:lstStyle/>
        <a:p>
          <a:endParaRPr lang="es-MX"/>
        </a:p>
      </dgm:t>
    </dgm:pt>
    <dgm:pt modelId="{9BCCCC2D-1258-4D61-8B55-9B448674A382}" type="sibTrans" cxnId="{BB3FCD68-57D4-4C20-AEA5-491BA47E24F8}">
      <dgm:prSet/>
      <dgm:spPr/>
      <dgm:t>
        <a:bodyPr/>
        <a:lstStyle/>
        <a:p>
          <a:endParaRPr lang="es-MX"/>
        </a:p>
      </dgm:t>
    </dgm:pt>
    <dgm:pt modelId="{3E4DCD42-7F1D-4A97-A21F-3A2EED52EC74}">
      <dgm:prSet/>
      <dgm:spPr/>
      <dgm:t>
        <a:bodyPr/>
        <a:lstStyle/>
        <a:p>
          <a:r>
            <a:rPr lang="es-MX" b="1" dirty="0"/>
            <a:t>Si se requiere, llevar a cabo una revisión colectiva del Manual para la aplicación de herramientas. Toma de lectura, Producción de textos y Cálculo mental, así como de los tutoriales que se elaboraron por iniciativa de algunas zonas escolares y que se encuentran disponibles en páginas electrónicas, como, por ejemplo: “Tutorial </a:t>
          </a:r>
          <a:r>
            <a:rPr lang="es-MX" b="1" dirty="0" err="1"/>
            <a:t>SisAT</a:t>
          </a:r>
          <a:r>
            <a:rPr lang="es-MX" b="1" dirty="0"/>
            <a:t> Toma de lectura </a:t>
          </a:r>
          <a:r>
            <a:rPr lang="es-MX" b="1" dirty="0" err="1"/>
            <a:t>You-Tube</a:t>
          </a:r>
          <a:r>
            <a:rPr lang="es-MX" b="1" dirty="0"/>
            <a:t>”: https://www.youtube.com/watch?v=bUl6-XJStj0  </a:t>
          </a:r>
        </a:p>
      </dgm:t>
    </dgm:pt>
    <dgm:pt modelId="{C83C7AE9-D124-4373-8DED-80FB43D155B5}" type="parTrans" cxnId="{5D0CD595-1797-48A1-A24E-3D998E46D4E4}">
      <dgm:prSet/>
      <dgm:spPr/>
      <dgm:t>
        <a:bodyPr/>
        <a:lstStyle/>
        <a:p>
          <a:endParaRPr lang="es-MX"/>
        </a:p>
      </dgm:t>
    </dgm:pt>
    <dgm:pt modelId="{15FC9C01-B673-435E-B38D-44F711948B07}" type="sibTrans" cxnId="{5D0CD595-1797-48A1-A24E-3D998E46D4E4}">
      <dgm:prSet/>
      <dgm:spPr/>
      <dgm:t>
        <a:bodyPr/>
        <a:lstStyle/>
        <a:p>
          <a:endParaRPr lang="es-MX"/>
        </a:p>
      </dgm:t>
    </dgm:pt>
    <dgm:pt modelId="{E7646F9D-A774-44F1-91D8-34D8DC3FE617}" type="pres">
      <dgm:prSet presAssocID="{1EDD6A20-C3D6-4E68-B6B8-214D4C0873CF}" presName="diagram" presStyleCnt="0">
        <dgm:presLayoutVars>
          <dgm:dir/>
          <dgm:resizeHandles val="exact"/>
        </dgm:presLayoutVars>
      </dgm:prSet>
      <dgm:spPr/>
      <dgm:t>
        <a:bodyPr/>
        <a:lstStyle/>
        <a:p>
          <a:endParaRPr lang="es-MX"/>
        </a:p>
      </dgm:t>
    </dgm:pt>
    <dgm:pt modelId="{678AEBED-F043-4508-BB5A-0C02EA69893D}" type="pres">
      <dgm:prSet presAssocID="{A82B8F0C-3AF6-4F80-91EC-65FD551FFE31}" presName="node" presStyleLbl="node1" presStyleIdx="0" presStyleCnt="4">
        <dgm:presLayoutVars>
          <dgm:bulletEnabled val="1"/>
        </dgm:presLayoutVars>
      </dgm:prSet>
      <dgm:spPr/>
      <dgm:t>
        <a:bodyPr/>
        <a:lstStyle/>
        <a:p>
          <a:endParaRPr lang="es-MX"/>
        </a:p>
      </dgm:t>
    </dgm:pt>
    <dgm:pt modelId="{967E3D9B-B2C7-4B6F-AF4F-15859DE13970}" type="pres">
      <dgm:prSet presAssocID="{A6527778-863A-413C-B875-E4804313818A}" presName="sibTrans" presStyleCnt="0"/>
      <dgm:spPr/>
    </dgm:pt>
    <dgm:pt modelId="{CC8D1031-3BDF-4174-A4F6-FF69702C16F7}" type="pres">
      <dgm:prSet presAssocID="{E16E28B2-E4A8-49A0-B7D7-C477E3D05CE4}" presName="node" presStyleLbl="node1" presStyleIdx="1" presStyleCnt="4">
        <dgm:presLayoutVars>
          <dgm:bulletEnabled val="1"/>
        </dgm:presLayoutVars>
      </dgm:prSet>
      <dgm:spPr/>
      <dgm:t>
        <a:bodyPr/>
        <a:lstStyle/>
        <a:p>
          <a:endParaRPr lang="es-MX"/>
        </a:p>
      </dgm:t>
    </dgm:pt>
    <dgm:pt modelId="{F37C4E46-6C5C-4044-998A-83276C682871}" type="pres">
      <dgm:prSet presAssocID="{D5005692-06BD-4E0E-A96D-0BEBB0C4E795}" presName="sibTrans" presStyleCnt="0"/>
      <dgm:spPr/>
    </dgm:pt>
    <dgm:pt modelId="{7F161764-A7D7-43B2-B1C4-0FFDDDC540E0}" type="pres">
      <dgm:prSet presAssocID="{28FBDA5D-5F1D-470B-B237-E84F1AD43DBF}" presName="node" presStyleLbl="node1" presStyleIdx="2" presStyleCnt="4">
        <dgm:presLayoutVars>
          <dgm:bulletEnabled val="1"/>
        </dgm:presLayoutVars>
      </dgm:prSet>
      <dgm:spPr/>
      <dgm:t>
        <a:bodyPr/>
        <a:lstStyle/>
        <a:p>
          <a:endParaRPr lang="es-MX"/>
        </a:p>
      </dgm:t>
    </dgm:pt>
    <dgm:pt modelId="{4D163286-44DD-4DE0-A9E3-02635C16529D}" type="pres">
      <dgm:prSet presAssocID="{9BCCCC2D-1258-4D61-8B55-9B448674A382}" presName="sibTrans" presStyleCnt="0"/>
      <dgm:spPr/>
    </dgm:pt>
    <dgm:pt modelId="{56DD9353-AEBC-4BAF-AA1B-2310D7928C99}" type="pres">
      <dgm:prSet presAssocID="{3E4DCD42-7F1D-4A97-A21F-3A2EED52EC74}" presName="node" presStyleLbl="node1" presStyleIdx="3" presStyleCnt="4">
        <dgm:presLayoutVars>
          <dgm:bulletEnabled val="1"/>
        </dgm:presLayoutVars>
      </dgm:prSet>
      <dgm:spPr/>
      <dgm:t>
        <a:bodyPr/>
        <a:lstStyle/>
        <a:p>
          <a:endParaRPr lang="es-MX"/>
        </a:p>
      </dgm:t>
    </dgm:pt>
  </dgm:ptLst>
  <dgm:cxnLst>
    <dgm:cxn modelId="{5C600412-61C8-4399-9323-B4F32C44C15B}" type="presOf" srcId="{E16E28B2-E4A8-49A0-B7D7-C477E3D05CE4}" destId="{CC8D1031-3BDF-4174-A4F6-FF69702C16F7}" srcOrd="0" destOrd="0" presId="urn:microsoft.com/office/officeart/2005/8/layout/default"/>
    <dgm:cxn modelId="{CBAC5015-6817-43D4-87BF-CC8E4EDEAD0E}" type="presOf" srcId="{1EDD6A20-C3D6-4E68-B6B8-214D4C0873CF}" destId="{E7646F9D-A774-44F1-91D8-34D8DC3FE617}" srcOrd="0" destOrd="0" presId="urn:microsoft.com/office/officeart/2005/8/layout/default"/>
    <dgm:cxn modelId="{BB3FCD68-57D4-4C20-AEA5-491BA47E24F8}" srcId="{1EDD6A20-C3D6-4E68-B6B8-214D4C0873CF}" destId="{28FBDA5D-5F1D-470B-B237-E84F1AD43DBF}" srcOrd="2" destOrd="0" parTransId="{5DD3E80A-DB27-49E5-9ADA-B1A92C411BEC}" sibTransId="{9BCCCC2D-1258-4D61-8B55-9B448674A382}"/>
    <dgm:cxn modelId="{E3111439-26D5-4C14-9415-74D3EEAC7F25}" type="presOf" srcId="{A82B8F0C-3AF6-4F80-91EC-65FD551FFE31}" destId="{678AEBED-F043-4508-BB5A-0C02EA69893D}" srcOrd="0" destOrd="0" presId="urn:microsoft.com/office/officeart/2005/8/layout/default"/>
    <dgm:cxn modelId="{C07B4DA2-92CC-4CEE-979B-022BE48C2027}" srcId="{1EDD6A20-C3D6-4E68-B6B8-214D4C0873CF}" destId="{E16E28B2-E4A8-49A0-B7D7-C477E3D05CE4}" srcOrd="1" destOrd="0" parTransId="{E63C0992-4550-4913-992B-DF319DFEC33C}" sibTransId="{D5005692-06BD-4E0E-A96D-0BEBB0C4E795}"/>
    <dgm:cxn modelId="{B30861B3-2C0E-4563-9DCC-ADA2964A9C3B}" srcId="{1EDD6A20-C3D6-4E68-B6B8-214D4C0873CF}" destId="{A82B8F0C-3AF6-4F80-91EC-65FD551FFE31}" srcOrd="0" destOrd="0" parTransId="{3DB3CF63-B121-4B7A-A83B-E0F3B43B4560}" sibTransId="{A6527778-863A-413C-B875-E4804313818A}"/>
    <dgm:cxn modelId="{8104D937-D98F-48F6-8B81-C5FFCDD7FE58}" type="presOf" srcId="{28FBDA5D-5F1D-470B-B237-E84F1AD43DBF}" destId="{7F161764-A7D7-43B2-B1C4-0FFDDDC540E0}" srcOrd="0" destOrd="0" presId="urn:microsoft.com/office/officeart/2005/8/layout/default"/>
    <dgm:cxn modelId="{5D0CD595-1797-48A1-A24E-3D998E46D4E4}" srcId="{1EDD6A20-C3D6-4E68-B6B8-214D4C0873CF}" destId="{3E4DCD42-7F1D-4A97-A21F-3A2EED52EC74}" srcOrd="3" destOrd="0" parTransId="{C83C7AE9-D124-4373-8DED-80FB43D155B5}" sibTransId="{15FC9C01-B673-435E-B38D-44F711948B07}"/>
    <dgm:cxn modelId="{F7DA7AC2-F156-40D4-8727-8A055EF49DBE}" type="presOf" srcId="{3E4DCD42-7F1D-4A97-A21F-3A2EED52EC74}" destId="{56DD9353-AEBC-4BAF-AA1B-2310D7928C99}" srcOrd="0" destOrd="0" presId="urn:microsoft.com/office/officeart/2005/8/layout/default"/>
    <dgm:cxn modelId="{14DAF7F1-F3B8-442A-8819-FAC4F99ECA3D}" type="presParOf" srcId="{E7646F9D-A774-44F1-91D8-34D8DC3FE617}" destId="{678AEBED-F043-4508-BB5A-0C02EA69893D}" srcOrd="0" destOrd="0" presId="urn:microsoft.com/office/officeart/2005/8/layout/default"/>
    <dgm:cxn modelId="{91FDA9EE-8A4C-496E-9823-0855F96B8748}" type="presParOf" srcId="{E7646F9D-A774-44F1-91D8-34D8DC3FE617}" destId="{967E3D9B-B2C7-4B6F-AF4F-15859DE13970}" srcOrd="1" destOrd="0" presId="urn:microsoft.com/office/officeart/2005/8/layout/default"/>
    <dgm:cxn modelId="{A5CB21B7-A367-4A54-8330-5DB35DB9BE5E}" type="presParOf" srcId="{E7646F9D-A774-44F1-91D8-34D8DC3FE617}" destId="{CC8D1031-3BDF-4174-A4F6-FF69702C16F7}" srcOrd="2" destOrd="0" presId="urn:microsoft.com/office/officeart/2005/8/layout/default"/>
    <dgm:cxn modelId="{9A8D65E2-3E88-439A-80DB-45AEE8991E35}" type="presParOf" srcId="{E7646F9D-A774-44F1-91D8-34D8DC3FE617}" destId="{F37C4E46-6C5C-4044-998A-83276C682871}" srcOrd="3" destOrd="0" presId="urn:microsoft.com/office/officeart/2005/8/layout/default"/>
    <dgm:cxn modelId="{06260022-A4C9-426D-B231-6B38B60E03A0}" type="presParOf" srcId="{E7646F9D-A774-44F1-91D8-34D8DC3FE617}" destId="{7F161764-A7D7-43B2-B1C4-0FFDDDC540E0}" srcOrd="4" destOrd="0" presId="urn:microsoft.com/office/officeart/2005/8/layout/default"/>
    <dgm:cxn modelId="{89ECE554-3773-4A4F-BC2C-08EEB7001E35}" type="presParOf" srcId="{E7646F9D-A774-44F1-91D8-34D8DC3FE617}" destId="{4D163286-44DD-4DE0-A9E3-02635C16529D}" srcOrd="5" destOrd="0" presId="urn:microsoft.com/office/officeart/2005/8/layout/default"/>
    <dgm:cxn modelId="{D5B5C7AA-EB64-4AD3-AFDE-4C555ADDF3A9}" type="presParOf" srcId="{E7646F9D-A774-44F1-91D8-34D8DC3FE617}" destId="{56DD9353-AEBC-4BAF-AA1B-2310D7928C9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BAE8FA-5AAC-45BA-AB97-A71F890A552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B3B52ED1-3565-4D26-8F71-2C45F6EC53BB}">
      <dgm:prSet phldrT="[Texto]" custT="1"/>
      <dgm:spPr/>
      <dgm:t>
        <a:bodyPr/>
        <a:lstStyle/>
        <a:p>
          <a:r>
            <a:rPr lang="es-MX" sz="2000" b="1" dirty="0"/>
            <a:t>¿Por qué observar una clase?</a:t>
          </a:r>
          <a:endParaRPr lang="es-MX" sz="2000" dirty="0"/>
        </a:p>
      </dgm:t>
    </dgm:pt>
    <dgm:pt modelId="{FF0FDAC0-F3C7-40B1-B647-8709C759479B}" type="parTrans" cxnId="{D8065D10-D65B-495D-8539-2C0DF7A4C34A}">
      <dgm:prSet/>
      <dgm:spPr/>
      <dgm:t>
        <a:bodyPr/>
        <a:lstStyle/>
        <a:p>
          <a:endParaRPr lang="es-MX" sz="1100"/>
        </a:p>
      </dgm:t>
    </dgm:pt>
    <dgm:pt modelId="{CB035958-7862-464A-83BF-DB8654C9E73E}" type="sibTrans" cxnId="{D8065D10-D65B-495D-8539-2C0DF7A4C34A}">
      <dgm:prSet/>
      <dgm:spPr/>
      <dgm:t>
        <a:bodyPr/>
        <a:lstStyle/>
        <a:p>
          <a:endParaRPr lang="es-MX" sz="1100"/>
        </a:p>
      </dgm:t>
    </dgm:pt>
    <dgm:pt modelId="{2A58ED5C-17A6-4DD6-BC30-4A7DF3288AC3}">
      <dgm:prSet custT="1"/>
      <dgm:spPr/>
      <dgm:t>
        <a:bodyPr/>
        <a:lstStyle/>
        <a:p>
          <a:r>
            <a:rPr lang="es-MX" sz="2000" b="1"/>
            <a:t>¿Qué aprendo al realizar esta actividad?</a:t>
          </a:r>
          <a:endParaRPr lang="es-MX" sz="2000" b="1" dirty="0"/>
        </a:p>
      </dgm:t>
    </dgm:pt>
    <dgm:pt modelId="{401B7B06-EF2E-4B94-B8DB-C7E915A4EB9F}" type="parTrans" cxnId="{3768A06E-76C7-49D1-AE6F-C955AB650C23}">
      <dgm:prSet/>
      <dgm:spPr/>
      <dgm:t>
        <a:bodyPr/>
        <a:lstStyle/>
        <a:p>
          <a:endParaRPr lang="es-MX" sz="1100"/>
        </a:p>
      </dgm:t>
    </dgm:pt>
    <dgm:pt modelId="{4AEDBD36-372A-4A76-B649-88D515FF16B4}" type="sibTrans" cxnId="{3768A06E-76C7-49D1-AE6F-C955AB650C23}">
      <dgm:prSet/>
      <dgm:spPr/>
      <dgm:t>
        <a:bodyPr/>
        <a:lstStyle/>
        <a:p>
          <a:endParaRPr lang="es-MX" sz="1100"/>
        </a:p>
      </dgm:t>
    </dgm:pt>
    <dgm:pt modelId="{E82AB7A2-AB4A-4D96-85D8-367294366BB5}">
      <dgm:prSet custT="1"/>
      <dgm:spPr/>
      <dgm:t>
        <a:bodyPr/>
        <a:lstStyle/>
        <a:p>
          <a:r>
            <a:rPr lang="es-MX" sz="2000" b="1"/>
            <a:t>¿Cómo ayudo a que aprenda el maestro observado?</a:t>
          </a:r>
          <a:endParaRPr lang="es-MX" sz="2000" b="1" dirty="0"/>
        </a:p>
      </dgm:t>
    </dgm:pt>
    <dgm:pt modelId="{DEF11B46-32C0-4369-B330-3C25935B20BB}" type="parTrans" cxnId="{BB858ADD-18F9-4656-A872-4FDF17BF57CA}">
      <dgm:prSet/>
      <dgm:spPr/>
      <dgm:t>
        <a:bodyPr/>
        <a:lstStyle/>
        <a:p>
          <a:endParaRPr lang="es-MX" sz="1100"/>
        </a:p>
      </dgm:t>
    </dgm:pt>
    <dgm:pt modelId="{CE320D1B-88AF-4298-80A0-63496FBA65BF}" type="sibTrans" cxnId="{BB858ADD-18F9-4656-A872-4FDF17BF57CA}">
      <dgm:prSet/>
      <dgm:spPr/>
      <dgm:t>
        <a:bodyPr/>
        <a:lstStyle/>
        <a:p>
          <a:endParaRPr lang="es-MX" sz="1100"/>
        </a:p>
      </dgm:t>
    </dgm:pt>
    <dgm:pt modelId="{A000E73D-869D-43CD-89E5-CD682E7B8E50}" type="pres">
      <dgm:prSet presAssocID="{EEBAE8FA-5AAC-45BA-AB97-A71F890A5526}" presName="Name0" presStyleCnt="0">
        <dgm:presLayoutVars>
          <dgm:chMax val="7"/>
          <dgm:chPref val="7"/>
          <dgm:dir/>
        </dgm:presLayoutVars>
      </dgm:prSet>
      <dgm:spPr/>
      <dgm:t>
        <a:bodyPr/>
        <a:lstStyle/>
        <a:p>
          <a:endParaRPr lang="es-MX"/>
        </a:p>
      </dgm:t>
    </dgm:pt>
    <dgm:pt modelId="{C0523E04-DCC1-4085-9E87-2C4126BF71F4}" type="pres">
      <dgm:prSet presAssocID="{EEBAE8FA-5AAC-45BA-AB97-A71F890A5526}" presName="Name1" presStyleCnt="0"/>
      <dgm:spPr/>
    </dgm:pt>
    <dgm:pt modelId="{A7DC2EFA-E95C-46ED-BC5A-AFEC61B84FDE}" type="pres">
      <dgm:prSet presAssocID="{EEBAE8FA-5AAC-45BA-AB97-A71F890A5526}" presName="cycle" presStyleCnt="0"/>
      <dgm:spPr/>
    </dgm:pt>
    <dgm:pt modelId="{BEC3B452-D6FD-4BB1-8827-65DD369AE121}" type="pres">
      <dgm:prSet presAssocID="{EEBAE8FA-5AAC-45BA-AB97-A71F890A5526}" presName="srcNode" presStyleLbl="node1" presStyleIdx="0" presStyleCnt="3"/>
      <dgm:spPr/>
    </dgm:pt>
    <dgm:pt modelId="{6E24DA86-862D-4473-93B5-74AA48F140B2}" type="pres">
      <dgm:prSet presAssocID="{EEBAE8FA-5AAC-45BA-AB97-A71F890A5526}" presName="conn" presStyleLbl="parChTrans1D2" presStyleIdx="0" presStyleCnt="1"/>
      <dgm:spPr/>
      <dgm:t>
        <a:bodyPr/>
        <a:lstStyle/>
        <a:p>
          <a:endParaRPr lang="es-MX"/>
        </a:p>
      </dgm:t>
    </dgm:pt>
    <dgm:pt modelId="{72CC620D-1042-49B0-AB8D-7A5629E401E2}" type="pres">
      <dgm:prSet presAssocID="{EEBAE8FA-5AAC-45BA-AB97-A71F890A5526}" presName="extraNode" presStyleLbl="node1" presStyleIdx="0" presStyleCnt="3"/>
      <dgm:spPr/>
    </dgm:pt>
    <dgm:pt modelId="{22EB53D9-6C0C-4DB3-A2D0-666B8856A338}" type="pres">
      <dgm:prSet presAssocID="{EEBAE8FA-5AAC-45BA-AB97-A71F890A5526}" presName="dstNode" presStyleLbl="node1" presStyleIdx="0" presStyleCnt="3"/>
      <dgm:spPr/>
    </dgm:pt>
    <dgm:pt modelId="{40FA3745-2FD1-496E-B89A-C753833FE88B}" type="pres">
      <dgm:prSet presAssocID="{B3B52ED1-3565-4D26-8F71-2C45F6EC53BB}" presName="text_1" presStyleLbl="node1" presStyleIdx="0" presStyleCnt="3">
        <dgm:presLayoutVars>
          <dgm:bulletEnabled val="1"/>
        </dgm:presLayoutVars>
      </dgm:prSet>
      <dgm:spPr/>
      <dgm:t>
        <a:bodyPr/>
        <a:lstStyle/>
        <a:p>
          <a:endParaRPr lang="es-MX"/>
        </a:p>
      </dgm:t>
    </dgm:pt>
    <dgm:pt modelId="{93ACE645-03B0-43E1-A1FF-5B300AB5D317}" type="pres">
      <dgm:prSet presAssocID="{B3B52ED1-3565-4D26-8F71-2C45F6EC53BB}" presName="accent_1" presStyleCnt="0"/>
      <dgm:spPr/>
    </dgm:pt>
    <dgm:pt modelId="{8F8095DD-8789-4D77-92AD-C92218574A16}" type="pres">
      <dgm:prSet presAssocID="{B3B52ED1-3565-4D26-8F71-2C45F6EC53BB}" presName="accentRepeatNode" presStyleLbl="solidFgAcc1" presStyleIdx="0" presStyleCnt="3"/>
      <dgm:spPr/>
    </dgm:pt>
    <dgm:pt modelId="{7D9A2989-B7D1-4438-8763-8BD17F177873}" type="pres">
      <dgm:prSet presAssocID="{2A58ED5C-17A6-4DD6-BC30-4A7DF3288AC3}" presName="text_2" presStyleLbl="node1" presStyleIdx="1" presStyleCnt="3">
        <dgm:presLayoutVars>
          <dgm:bulletEnabled val="1"/>
        </dgm:presLayoutVars>
      </dgm:prSet>
      <dgm:spPr/>
      <dgm:t>
        <a:bodyPr/>
        <a:lstStyle/>
        <a:p>
          <a:endParaRPr lang="es-MX"/>
        </a:p>
      </dgm:t>
    </dgm:pt>
    <dgm:pt modelId="{7BB1D1BE-BE08-4143-BD1D-4FF2348D5527}" type="pres">
      <dgm:prSet presAssocID="{2A58ED5C-17A6-4DD6-BC30-4A7DF3288AC3}" presName="accent_2" presStyleCnt="0"/>
      <dgm:spPr/>
    </dgm:pt>
    <dgm:pt modelId="{C67F2677-0391-4FDE-9863-6713D96335A4}" type="pres">
      <dgm:prSet presAssocID="{2A58ED5C-17A6-4DD6-BC30-4A7DF3288AC3}" presName="accentRepeatNode" presStyleLbl="solidFgAcc1" presStyleIdx="1" presStyleCnt="3"/>
      <dgm:spPr/>
    </dgm:pt>
    <dgm:pt modelId="{D96C4217-03BF-4C5D-AA9D-83678CF53EA6}" type="pres">
      <dgm:prSet presAssocID="{E82AB7A2-AB4A-4D96-85D8-367294366BB5}" presName="text_3" presStyleLbl="node1" presStyleIdx="2" presStyleCnt="3">
        <dgm:presLayoutVars>
          <dgm:bulletEnabled val="1"/>
        </dgm:presLayoutVars>
      </dgm:prSet>
      <dgm:spPr/>
      <dgm:t>
        <a:bodyPr/>
        <a:lstStyle/>
        <a:p>
          <a:endParaRPr lang="es-MX"/>
        </a:p>
      </dgm:t>
    </dgm:pt>
    <dgm:pt modelId="{BEB8622F-C5D9-49BC-A4F3-ED9641B797B7}" type="pres">
      <dgm:prSet presAssocID="{E82AB7A2-AB4A-4D96-85D8-367294366BB5}" presName="accent_3" presStyleCnt="0"/>
      <dgm:spPr/>
    </dgm:pt>
    <dgm:pt modelId="{381C32B9-6193-470F-82B0-4DE62174A0F5}" type="pres">
      <dgm:prSet presAssocID="{E82AB7A2-AB4A-4D96-85D8-367294366BB5}" presName="accentRepeatNode" presStyleLbl="solidFgAcc1" presStyleIdx="2" presStyleCnt="3"/>
      <dgm:spPr/>
    </dgm:pt>
  </dgm:ptLst>
  <dgm:cxnLst>
    <dgm:cxn modelId="{CB4FD339-16B9-44D3-BDAF-575BF9175783}" type="presOf" srcId="{EEBAE8FA-5AAC-45BA-AB97-A71F890A5526}" destId="{A000E73D-869D-43CD-89E5-CD682E7B8E50}" srcOrd="0" destOrd="0" presId="urn:microsoft.com/office/officeart/2008/layout/VerticalCurvedList"/>
    <dgm:cxn modelId="{D2C77E44-BD67-4720-BD77-C6A856E75582}" type="presOf" srcId="{CB035958-7862-464A-83BF-DB8654C9E73E}" destId="{6E24DA86-862D-4473-93B5-74AA48F140B2}" srcOrd="0" destOrd="0" presId="urn:microsoft.com/office/officeart/2008/layout/VerticalCurvedList"/>
    <dgm:cxn modelId="{BB858ADD-18F9-4656-A872-4FDF17BF57CA}" srcId="{EEBAE8FA-5AAC-45BA-AB97-A71F890A5526}" destId="{E82AB7A2-AB4A-4D96-85D8-367294366BB5}" srcOrd="2" destOrd="0" parTransId="{DEF11B46-32C0-4369-B330-3C25935B20BB}" sibTransId="{CE320D1B-88AF-4298-80A0-63496FBA65BF}"/>
    <dgm:cxn modelId="{33197BE0-CA11-4274-B007-5BDDC8936089}" type="presOf" srcId="{2A58ED5C-17A6-4DD6-BC30-4A7DF3288AC3}" destId="{7D9A2989-B7D1-4438-8763-8BD17F177873}" srcOrd="0" destOrd="0" presId="urn:microsoft.com/office/officeart/2008/layout/VerticalCurvedList"/>
    <dgm:cxn modelId="{D8065D10-D65B-495D-8539-2C0DF7A4C34A}" srcId="{EEBAE8FA-5AAC-45BA-AB97-A71F890A5526}" destId="{B3B52ED1-3565-4D26-8F71-2C45F6EC53BB}" srcOrd="0" destOrd="0" parTransId="{FF0FDAC0-F3C7-40B1-B647-8709C759479B}" sibTransId="{CB035958-7862-464A-83BF-DB8654C9E73E}"/>
    <dgm:cxn modelId="{3768A06E-76C7-49D1-AE6F-C955AB650C23}" srcId="{EEBAE8FA-5AAC-45BA-AB97-A71F890A5526}" destId="{2A58ED5C-17A6-4DD6-BC30-4A7DF3288AC3}" srcOrd="1" destOrd="0" parTransId="{401B7B06-EF2E-4B94-B8DB-C7E915A4EB9F}" sibTransId="{4AEDBD36-372A-4A76-B649-88D515FF16B4}"/>
    <dgm:cxn modelId="{E02A2E79-9F0B-4632-9C75-5F70649283CF}" type="presOf" srcId="{E82AB7A2-AB4A-4D96-85D8-367294366BB5}" destId="{D96C4217-03BF-4C5D-AA9D-83678CF53EA6}" srcOrd="0" destOrd="0" presId="urn:microsoft.com/office/officeart/2008/layout/VerticalCurvedList"/>
    <dgm:cxn modelId="{391BC738-8FDC-42D3-BC6E-D24C1DE469C8}" type="presOf" srcId="{B3B52ED1-3565-4D26-8F71-2C45F6EC53BB}" destId="{40FA3745-2FD1-496E-B89A-C753833FE88B}" srcOrd="0" destOrd="0" presId="urn:microsoft.com/office/officeart/2008/layout/VerticalCurvedList"/>
    <dgm:cxn modelId="{197F78BC-21FD-46C1-88A3-9CAB9EC452D3}" type="presParOf" srcId="{A000E73D-869D-43CD-89E5-CD682E7B8E50}" destId="{C0523E04-DCC1-4085-9E87-2C4126BF71F4}" srcOrd="0" destOrd="0" presId="urn:microsoft.com/office/officeart/2008/layout/VerticalCurvedList"/>
    <dgm:cxn modelId="{E281293B-D70F-4119-8F8F-B56C100CC452}" type="presParOf" srcId="{C0523E04-DCC1-4085-9E87-2C4126BF71F4}" destId="{A7DC2EFA-E95C-46ED-BC5A-AFEC61B84FDE}" srcOrd="0" destOrd="0" presId="urn:microsoft.com/office/officeart/2008/layout/VerticalCurvedList"/>
    <dgm:cxn modelId="{B2DF312C-46AD-4D49-BF8E-9B03457806E3}" type="presParOf" srcId="{A7DC2EFA-E95C-46ED-BC5A-AFEC61B84FDE}" destId="{BEC3B452-D6FD-4BB1-8827-65DD369AE121}" srcOrd="0" destOrd="0" presId="urn:microsoft.com/office/officeart/2008/layout/VerticalCurvedList"/>
    <dgm:cxn modelId="{D6054B78-50F6-4FFA-BC83-69DE6F14E84A}" type="presParOf" srcId="{A7DC2EFA-E95C-46ED-BC5A-AFEC61B84FDE}" destId="{6E24DA86-862D-4473-93B5-74AA48F140B2}" srcOrd="1" destOrd="0" presId="urn:microsoft.com/office/officeart/2008/layout/VerticalCurvedList"/>
    <dgm:cxn modelId="{698B61D0-0EA9-4DE8-B834-92FA8A371612}" type="presParOf" srcId="{A7DC2EFA-E95C-46ED-BC5A-AFEC61B84FDE}" destId="{72CC620D-1042-49B0-AB8D-7A5629E401E2}" srcOrd="2" destOrd="0" presId="urn:microsoft.com/office/officeart/2008/layout/VerticalCurvedList"/>
    <dgm:cxn modelId="{D3E058C1-5615-4729-9EFD-AC59DF3F1863}" type="presParOf" srcId="{A7DC2EFA-E95C-46ED-BC5A-AFEC61B84FDE}" destId="{22EB53D9-6C0C-4DB3-A2D0-666B8856A338}" srcOrd="3" destOrd="0" presId="urn:microsoft.com/office/officeart/2008/layout/VerticalCurvedList"/>
    <dgm:cxn modelId="{56BB289C-E596-4663-8828-62D8267C71A3}" type="presParOf" srcId="{C0523E04-DCC1-4085-9E87-2C4126BF71F4}" destId="{40FA3745-2FD1-496E-B89A-C753833FE88B}" srcOrd="1" destOrd="0" presId="urn:microsoft.com/office/officeart/2008/layout/VerticalCurvedList"/>
    <dgm:cxn modelId="{5ED8D039-8E51-4FFC-A359-07089E77C5BB}" type="presParOf" srcId="{C0523E04-DCC1-4085-9E87-2C4126BF71F4}" destId="{93ACE645-03B0-43E1-A1FF-5B300AB5D317}" srcOrd="2" destOrd="0" presId="urn:microsoft.com/office/officeart/2008/layout/VerticalCurvedList"/>
    <dgm:cxn modelId="{2BBB4660-A209-49D6-ACD2-B643EB0E583C}" type="presParOf" srcId="{93ACE645-03B0-43E1-A1FF-5B300AB5D317}" destId="{8F8095DD-8789-4D77-92AD-C92218574A16}" srcOrd="0" destOrd="0" presId="urn:microsoft.com/office/officeart/2008/layout/VerticalCurvedList"/>
    <dgm:cxn modelId="{A4370B37-BE25-4401-BC96-64450C30BFEF}" type="presParOf" srcId="{C0523E04-DCC1-4085-9E87-2C4126BF71F4}" destId="{7D9A2989-B7D1-4438-8763-8BD17F177873}" srcOrd="3" destOrd="0" presId="urn:microsoft.com/office/officeart/2008/layout/VerticalCurvedList"/>
    <dgm:cxn modelId="{6402914C-64E9-4753-BDFA-B9B0EBC7E41F}" type="presParOf" srcId="{C0523E04-DCC1-4085-9E87-2C4126BF71F4}" destId="{7BB1D1BE-BE08-4143-BD1D-4FF2348D5527}" srcOrd="4" destOrd="0" presId="urn:microsoft.com/office/officeart/2008/layout/VerticalCurvedList"/>
    <dgm:cxn modelId="{3F142AB1-E839-4EA3-ADEF-61492DAEC8CB}" type="presParOf" srcId="{7BB1D1BE-BE08-4143-BD1D-4FF2348D5527}" destId="{C67F2677-0391-4FDE-9863-6713D96335A4}" srcOrd="0" destOrd="0" presId="urn:microsoft.com/office/officeart/2008/layout/VerticalCurvedList"/>
    <dgm:cxn modelId="{41E06E4C-DBF8-4C3D-8824-4F47740B919A}" type="presParOf" srcId="{C0523E04-DCC1-4085-9E87-2C4126BF71F4}" destId="{D96C4217-03BF-4C5D-AA9D-83678CF53EA6}" srcOrd="5" destOrd="0" presId="urn:microsoft.com/office/officeart/2008/layout/VerticalCurvedList"/>
    <dgm:cxn modelId="{49FC714F-EFCF-4831-A3B3-FBF6BFD905DC}" type="presParOf" srcId="{C0523E04-DCC1-4085-9E87-2C4126BF71F4}" destId="{BEB8622F-C5D9-49BC-A4F3-ED9641B797B7}" srcOrd="6" destOrd="0" presId="urn:microsoft.com/office/officeart/2008/layout/VerticalCurvedList"/>
    <dgm:cxn modelId="{2392A80E-78B4-448D-A92C-CAA8DAC7BDE7}" type="presParOf" srcId="{BEB8622F-C5D9-49BC-A4F3-ED9641B797B7}" destId="{381C32B9-6193-470F-82B0-4DE62174A0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FB35-25A4-4DDD-A8A4-D0C82FB34B1F}">
      <dsp:nvSpPr>
        <dsp:cNvPr id="0" name=""/>
        <dsp:cNvSpPr/>
      </dsp:nvSpPr>
      <dsp:spPr>
        <a:xfrm>
          <a:off x="-5966636" y="-913034"/>
          <a:ext cx="7103010" cy="7103010"/>
        </a:xfrm>
        <a:prstGeom prst="blockArc">
          <a:avLst>
            <a:gd name="adj1" fmla="val 18900000"/>
            <a:gd name="adj2" fmla="val 2700000"/>
            <a:gd name="adj3" fmla="val 304"/>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4FB8F-A69E-4DC2-BCB4-228AF54D5130}">
      <dsp:nvSpPr>
        <dsp:cNvPr id="0" name=""/>
        <dsp:cNvSpPr/>
      </dsp:nvSpPr>
      <dsp:spPr>
        <a:xfrm>
          <a:off x="594772" y="184937"/>
          <a:ext cx="10383197" cy="125331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370" tIns="50800" rIns="50800" bIns="50800" numCol="1" spcCol="1270" anchor="ctr" anchorCtr="0">
          <a:noAutofit/>
        </a:bodyPr>
        <a:lstStyle/>
        <a:p>
          <a:pPr lvl="0" algn="l" defTabSz="889000">
            <a:lnSpc>
              <a:spcPct val="90000"/>
            </a:lnSpc>
            <a:spcBef>
              <a:spcPct val="0"/>
            </a:spcBef>
            <a:spcAft>
              <a:spcPct val="35000"/>
            </a:spcAft>
          </a:pPr>
          <a:r>
            <a:rPr lang="es-MX" sz="2000" kern="1200" dirty="0"/>
            <a:t> Libro Aprendizajes Clave para la Educación Integral. Educación Primaria 1º Plan y programas de estudio, orientaciones didácticas y sugerencias de evaluación, SEP, Primera edición, 2017. De primero a sexto grado, Lengua Extranjera. Inglés y Educación Física de Educación básica.</a:t>
          </a:r>
        </a:p>
      </dsp:txBody>
      <dsp:txXfrm>
        <a:off x="594772" y="184937"/>
        <a:ext cx="10383197" cy="1253312"/>
      </dsp:txXfrm>
    </dsp:sp>
    <dsp:sp modelId="{297A7F33-6A4C-4F75-A6CA-50ABE4718EA7}">
      <dsp:nvSpPr>
        <dsp:cNvPr id="0" name=""/>
        <dsp:cNvSpPr/>
      </dsp:nvSpPr>
      <dsp:spPr>
        <a:xfrm>
          <a:off x="87394" y="304215"/>
          <a:ext cx="1014755" cy="1014755"/>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5ECA8-0741-48B8-A11F-C4D560A7663E}">
      <dsp:nvSpPr>
        <dsp:cNvPr id="0" name=""/>
        <dsp:cNvSpPr/>
      </dsp:nvSpPr>
      <dsp:spPr>
        <a:xfrm>
          <a:off x="1060198" y="1623609"/>
          <a:ext cx="9917771" cy="811804"/>
        </a:xfrm>
        <a:prstGeom prst="rect">
          <a:avLst/>
        </a:prstGeom>
        <a:solidFill>
          <a:schemeClr val="accent5">
            <a:hueOff val="831752"/>
            <a:satOff val="-16830"/>
            <a:lumOff val="5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370" tIns="60960" rIns="60960" bIns="60960" numCol="1" spcCol="1270" anchor="ctr" anchorCtr="0">
          <a:noAutofit/>
        </a:bodyPr>
        <a:lstStyle/>
        <a:p>
          <a:pPr lvl="0" algn="l" defTabSz="1066800">
            <a:lnSpc>
              <a:spcPct val="90000"/>
            </a:lnSpc>
            <a:spcBef>
              <a:spcPct val="0"/>
            </a:spcBef>
            <a:spcAft>
              <a:spcPct val="35000"/>
            </a:spcAft>
          </a:pPr>
          <a:r>
            <a:rPr lang="es-MX" sz="2400" kern="1200" dirty="0"/>
            <a:t>Cuaderno de Bitácora del Consejo Técnico Escolar.</a:t>
          </a:r>
        </a:p>
      </dsp:txBody>
      <dsp:txXfrm>
        <a:off x="1060198" y="1623609"/>
        <a:ext cx="9917771" cy="811804"/>
      </dsp:txXfrm>
    </dsp:sp>
    <dsp:sp modelId="{C001C003-4D52-4B00-9E15-71EFC8F0B7E7}">
      <dsp:nvSpPr>
        <dsp:cNvPr id="0" name=""/>
        <dsp:cNvSpPr/>
      </dsp:nvSpPr>
      <dsp:spPr>
        <a:xfrm>
          <a:off x="552820" y="1522133"/>
          <a:ext cx="1014755" cy="1014755"/>
        </a:xfrm>
        <a:prstGeom prst="ellipse">
          <a:avLst/>
        </a:prstGeom>
        <a:solidFill>
          <a:schemeClr val="lt1">
            <a:hueOff val="0"/>
            <a:satOff val="0"/>
            <a:lumOff val="0"/>
            <a:alphaOff val="0"/>
          </a:schemeClr>
        </a:solidFill>
        <a:ln w="19050" cap="rnd" cmpd="sng" algn="ctr">
          <a:solidFill>
            <a:schemeClr val="accent5">
              <a:hueOff val="831752"/>
              <a:satOff val="-16830"/>
              <a:lumOff val="523"/>
              <a:alphaOff val="0"/>
            </a:schemeClr>
          </a:solidFill>
          <a:prstDash val="solid"/>
        </a:ln>
        <a:effectLst/>
      </dsp:spPr>
      <dsp:style>
        <a:lnRef idx="2">
          <a:scrgbClr r="0" g="0" b="0"/>
        </a:lnRef>
        <a:fillRef idx="1">
          <a:scrgbClr r="0" g="0" b="0"/>
        </a:fillRef>
        <a:effectRef idx="0">
          <a:scrgbClr r="0" g="0" b="0"/>
        </a:effectRef>
        <a:fontRef idx="minor"/>
      </dsp:style>
    </dsp:sp>
    <dsp:sp modelId="{86428ABB-2228-4A11-AE9E-3518DB568725}">
      <dsp:nvSpPr>
        <dsp:cNvPr id="0" name=""/>
        <dsp:cNvSpPr/>
      </dsp:nvSpPr>
      <dsp:spPr>
        <a:xfrm>
          <a:off x="1060198" y="2841527"/>
          <a:ext cx="9917771" cy="811804"/>
        </a:xfrm>
        <a:prstGeom prst="rect">
          <a:avLst/>
        </a:prstGeom>
        <a:solidFill>
          <a:schemeClr val="accent5">
            <a:hueOff val="1663504"/>
            <a:satOff val="-3365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370" tIns="50800" rIns="50800" bIns="50800" numCol="1" spcCol="1270" anchor="ctr" anchorCtr="0">
          <a:noAutofit/>
        </a:bodyPr>
        <a:lstStyle/>
        <a:p>
          <a:pPr lvl="0" algn="l" defTabSz="889000">
            <a:lnSpc>
              <a:spcPct val="90000"/>
            </a:lnSpc>
            <a:spcBef>
              <a:spcPct val="0"/>
            </a:spcBef>
            <a:spcAft>
              <a:spcPct val="35000"/>
            </a:spcAft>
          </a:pPr>
          <a:r>
            <a:rPr lang="es-MX" sz="2000" kern="1200" dirty="0"/>
            <a:t>Video “Ruta de Implementación de Aprendizajes Clave” disponible en:</a:t>
          </a:r>
        </a:p>
        <a:p>
          <a:pPr lvl="0" algn="l" defTabSz="889000">
            <a:lnSpc>
              <a:spcPct val="90000"/>
            </a:lnSpc>
            <a:spcBef>
              <a:spcPct val="0"/>
            </a:spcBef>
            <a:spcAft>
              <a:spcPct val="35000"/>
            </a:spcAft>
          </a:pPr>
          <a:r>
            <a:rPr lang="es-MX" sz="2000" kern="1200" dirty="0"/>
            <a:t>http://www.aprendizajesclave.sep.gob.mx/index-multimedia-videos.html.</a:t>
          </a:r>
        </a:p>
      </dsp:txBody>
      <dsp:txXfrm>
        <a:off x="1060198" y="2841527"/>
        <a:ext cx="9917771" cy="811804"/>
      </dsp:txXfrm>
    </dsp:sp>
    <dsp:sp modelId="{6AAAF860-4398-44B7-90E5-79F694A0CC78}">
      <dsp:nvSpPr>
        <dsp:cNvPr id="0" name=""/>
        <dsp:cNvSpPr/>
      </dsp:nvSpPr>
      <dsp:spPr>
        <a:xfrm>
          <a:off x="552820" y="2740052"/>
          <a:ext cx="1014755" cy="1014755"/>
        </a:xfrm>
        <a:prstGeom prst="ellipse">
          <a:avLst/>
        </a:prstGeom>
        <a:solidFill>
          <a:schemeClr val="lt1">
            <a:hueOff val="0"/>
            <a:satOff val="0"/>
            <a:lumOff val="0"/>
            <a:alphaOff val="0"/>
          </a:schemeClr>
        </a:solidFill>
        <a:ln w="19050" cap="rnd" cmpd="sng" algn="ctr">
          <a:solidFill>
            <a:schemeClr val="accent5">
              <a:hueOff val="1663504"/>
              <a:satOff val="-33659"/>
              <a:lumOff val="1046"/>
              <a:alphaOff val="0"/>
            </a:schemeClr>
          </a:solidFill>
          <a:prstDash val="solid"/>
        </a:ln>
        <a:effectLst/>
      </dsp:spPr>
      <dsp:style>
        <a:lnRef idx="2">
          <a:scrgbClr r="0" g="0" b="0"/>
        </a:lnRef>
        <a:fillRef idx="1">
          <a:scrgbClr r="0" g="0" b="0"/>
        </a:fillRef>
        <a:effectRef idx="0">
          <a:scrgbClr r="0" g="0" b="0"/>
        </a:effectRef>
        <a:fontRef idx="minor"/>
      </dsp:style>
    </dsp:sp>
    <dsp:sp modelId="{1DDB45BF-BB13-44E2-8928-11C0962EF54E}">
      <dsp:nvSpPr>
        <dsp:cNvPr id="0" name=""/>
        <dsp:cNvSpPr/>
      </dsp:nvSpPr>
      <dsp:spPr>
        <a:xfrm>
          <a:off x="594772" y="4059445"/>
          <a:ext cx="10383197" cy="811804"/>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370" tIns="50800" rIns="50800" bIns="50800" numCol="1" spcCol="1270" anchor="ctr" anchorCtr="0">
          <a:noAutofit/>
        </a:bodyPr>
        <a:lstStyle/>
        <a:p>
          <a:pPr lvl="0" algn="l" defTabSz="889000">
            <a:lnSpc>
              <a:spcPct val="90000"/>
            </a:lnSpc>
            <a:spcBef>
              <a:spcPct val="0"/>
            </a:spcBef>
            <a:spcAft>
              <a:spcPct val="35000"/>
            </a:spcAft>
          </a:pPr>
          <a:r>
            <a:rPr lang="es-MX" sz="2000" kern="1200" dirty="0"/>
            <a:t>Presentación “Aprendizajes Clave para la educación integral” ubicada en: http://www.aprendizajesclave.sep.gob.mx/index-multimedia-videos.html.</a:t>
          </a:r>
        </a:p>
      </dsp:txBody>
      <dsp:txXfrm>
        <a:off x="594772" y="4059445"/>
        <a:ext cx="10383197" cy="811804"/>
      </dsp:txXfrm>
    </dsp:sp>
    <dsp:sp modelId="{4C604D68-51A2-473D-BA05-01118620FE8B}">
      <dsp:nvSpPr>
        <dsp:cNvPr id="0" name=""/>
        <dsp:cNvSpPr/>
      </dsp:nvSpPr>
      <dsp:spPr>
        <a:xfrm>
          <a:off x="87394" y="3957970"/>
          <a:ext cx="1014755" cy="1014755"/>
        </a:xfrm>
        <a:prstGeom prst="ellipse">
          <a:avLst/>
        </a:prstGeom>
        <a:solidFill>
          <a:schemeClr val="lt1">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F064D-5930-4C53-94F7-7559AD725C8D}">
      <dsp:nvSpPr>
        <dsp:cNvPr id="0" name=""/>
        <dsp:cNvSpPr/>
      </dsp:nvSpPr>
      <dsp:spPr>
        <a:xfrm>
          <a:off x="0" y="0"/>
          <a:ext cx="5381592" cy="322895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a:t>1. Registro de acuerdos para la organización de la aplicación censal de la herramienta. </a:t>
          </a:r>
        </a:p>
      </dsp:txBody>
      <dsp:txXfrm>
        <a:off x="0" y="0"/>
        <a:ext cx="5381592" cy="3228955"/>
      </dsp:txXfrm>
    </dsp:sp>
    <dsp:sp modelId="{2D8CB845-B942-4C80-8C89-112289AB044A}">
      <dsp:nvSpPr>
        <dsp:cNvPr id="0" name=""/>
        <dsp:cNvSpPr/>
      </dsp:nvSpPr>
      <dsp:spPr>
        <a:xfrm>
          <a:off x="5908808" y="1412749"/>
          <a:ext cx="5381592" cy="3228955"/>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a:t> 2. Apuntes de los primeros compromisos para la preparación de la sexta sesión ordinaria.</a:t>
          </a:r>
        </a:p>
      </dsp:txBody>
      <dsp:txXfrm>
        <a:off x="5908808" y="1412749"/>
        <a:ext cx="5381592" cy="3228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BDF7-E138-4B25-A907-E94ECE5B2DB8}">
      <dsp:nvSpPr>
        <dsp:cNvPr id="0" name=""/>
        <dsp:cNvSpPr/>
      </dsp:nvSpPr>
      <dsp:spPr>
        <a:xfrm>
          <a:off x="615998" y="2184"/>
          <a:ext cx="3085414" cy="185124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b="1" kern="1200" dirty="0"/>
            <a:t>1. ORGANICEMOS NUESTRO CTE</a:t>
          </a:r>
        </a:p>
      </dsp:txBody>
      <dsp:txXfrm>
        <a:off x="615998" y="2184"/>
        <a:ext cx="3085414" cy="1851248"/>
      </dsp:txXfrm>
    </dsp:sp>
    <dsp:sp modelId="{366382AF-D8E9-4FD7-9B36-95838853EF90}">
      <dsp:nvSpPr>
        <dsp:cNvPr id="0" name=""/>
        <dsp:cNvSpPr/>
      </dsp:nvSpPr>
      <dsp:spPr>
        <a:xfrm>
          <a:off x="4009953" y="2184"/>
          <a:ext cx="3085414" cy="1851248"/>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b="1" kern="1200" dirty="0"/>
            <a:t>2. ¿QUÉ APRENDIMOS EN </a:t>
          </a:r>
          <a:r>
            <a:rPr lang="es-MX" sz="2500" b="1" i="1" kern="1200" dirty="0"/>
            <a:t>APRENDIZAJE ENTRE PARES?</a:t>
          </a:r>
          <a:endParaRPr lang="es-MX" sz="2500" b="1" kern="1200" dirty="0"/>
        </a:p>
      </dsp:txBody>
      <dsp:txXfrm>
        <a:off x="4009953" y="2184"/>
        <a:ext cx="3085414" cy="1851248"/>
      </dsp:txXfrm>
    </dsp:sp>
    <dsp:sp modelId="{801D22E0-83B8-4433-BE22-7161351F4AF3}">
      <dsp:nvSpPr>
        <dsp:cNvPr id="0" name=""/>
        <dsp:cNvSpPr/>
      </dsp:nvSpPr>
      <dsp:spPr>
        <a:xfrm>
          <a:off x="7403909" y="2184"/>
          <a:ext cx="3085414" cy="1851248"/>
        </a:xfrm>
        <a:prstGeom prst="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b="1" kern="1200" dirty="0"/>
            <a:t>3. LAS HABILIDADES BÁSICAS PARA EL APRENDIZAJE AUTÓNOMO</a:t>
          </a:r>
        </a:p>
      </dsp:txBody>
      <dsp:txXfrm>
        <a:off x="7403909" y="2184"/>
        <a:ext cx="3085414" cy="1851248"/>
      </dsp:txXfrm>
    </dsp:sp>
    <dsp:sp modelId="{3DE53448-E3D9-4B81-AEFE-36460D3C4AAD}">
      <dsp:nvSpPr>
        <dsp:cNvPr id="0" name=""/>
        <dsp:cNvSpPr/>
      </dsp:nvSpPr>
      <dsp:spPr>
        <a:xfrm>
          <a:off x="2312976" y="2161974"/>
          <a:ext cx="3085414" cy="1851248"/>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b="1" kern="1200" dirty="0"/>
            <a:t>4. CAMINEMOS RUMBO A LA SEXTA SESIÓN</a:t>
          </a:r>
        </a:p>
      </dsp:txBody>
      <dsp:txXfrm>
        <a:off x="2312976" y="2161974"/>
        <a:ext cx="3085414" cy="1851248"/>
      </dsp:txXfrm>
    </dsp:sp>
    <dsp:sp modelId="{4C06F5EF-7A02-494D-9523-C5AB672CE3E2}">
      <dsp:nvSpPr>
        <dsp:cNvPr id="0" name=""/>
        <dsp:cNvSpPr/>
      </dsp:nvSpPr>
      <dsp:spPr>
        <a:xfrm>
          <a:off x="5706931" y="2161974"/>
          <a:ext cx="3085414" cy="1851248"/>
        </a:xfrm>
        <a:prstGeom prst="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b="1" kern="1200" dirty="0"/>
            <a:t>5. APRENDIZAJES CLAVE PARA LA EDUCACIÓN INTEGRAL: UN NUEVO CICLO</a:t>
          </a:r>
        </a:p>
      </dsp:txBody>
      <dsp:txXfrm>
        <a:off x="5706931" y="2161974"/>
        <a:ext cx="3085414" cy="1851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AEBED-F043-4508-BB5A-0C02EA69893D}">
      <dsp:nvSpPr>
        <dsp:cNvPr id="0" name=""/>
        <dsp:cNvSpPr/>
      </dsp:nvSpPr>
      <dsp:spPr>
        <a:xfrm>
          <a:off x="1032535" y="1401"/>
          <a:ext cx="4166048" cy="249962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t>Tener disponibles los materiales, tanto del docente como de los alumnos, de cada una de las habilidades que se van a medir.</a:t>
          </a:r>
          <a:endParaRPr lang="es-MX" sz="2400" kern="1200" dirty="0"/>
        </a:p>
      </dsp:txBody>
      <dsp:txXfrm>
        <a:off x="1032535" y="1401"/>
        <a:ext cx="4166048" cy="2499629"/>
      </dsp:txXfrm>
    </dsp:sp>
    <dsp:sp modelId="{CC8D1031-3BDF-4174-A4F6-FF69702C16F7}">
      <dsp:nvSpPr>
        <dsp:cNvPr id="0" name=""/>
        <dsp:cNvSpPr/>
      </dsp:nvSpPr>
      <dsp:spPr>
        <a:xfrm>
          <a:off x="5615189" y="1401"/>
          <a:ext cx="4166048" cy="2499629"/>
        </a:xfrm>
        <a:prstGeom prst="rect">
          <a:avLst/>
        </a:prstGeom>
        <a:solidFill>
          <a:schemeClr val="accent5">
            <a:hueOff val="831752"/>
            <a:satOff val="-16830"/>
            <a:lumOff val="5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t>Revisar la metodología de aplicación de la herramienta; tener presentes los momentos e instrucciones específicas para cada habilidad.</a:t>
          </a:r>
        </a:p>
      </dsp:txBody>
      <dsp:txXfrm>
        <a:off x="5615189" y="1401"/>
        <a:ext cx="4166048" cy="2499629"/>
      </dsp:txXfrm>
    </dsp:sp>
    <dsp:sp modelId="{7F161764-A7D7-43B2-B1C4-0FFDDDC540E0}">
      <dsp:nvSpPr>
        <dsp:cNvPr id="0" name=""/>
        <dsp:cNvSpPr/>
      </dsp:nvSpPr>
      <dsp:spPr>
        <a:xfrm>
          <a:off x="1032535" y="2917635"/>
          <a:ext cx="4166048" cy="2499629"/>
        </a:xfrm>
        <a:prstGeom prst="rect">
          <a:avLst/>
        </a:prstGeom>
        <a:solidFill>
          <a:schemeClr val="accent5">
            <a:hueOff val="1663504"/>
            <a:satOff val="-3365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a:t>Definir responsables y organizar el cronograma de aplicación considerando los tiempos, número de grupos y personal docente y de apoyo del que se dispone.</a:t>
          </a:r>
          <a:endParaRPr lang="es-MX" sz="2400" b="1" kern="1200" dirty="0"/>
        </a:p>
      </dsp:txBody>
      <dsp:txXfrm>
        <a:off x="1032535" y="2917635"/>
        <a:ext cx="4166048" cy="2499629"/>
      </dsp:txXfrm>
    </dsp:sp>
    <dsp:sp modelId="{56DD9353-AEBC-4BAF-AA1B-2310D7928C99}">
      <dsp:nvSpPr>
        <dsp:cNvPr id="0" name=""/>
        <dsp:cNvSpPr/>
      </dsp:nvSpPr>
      <dsp:spPr>
        <a:xfrm>
          <a:off x="5615189" y="2917635"/>
          <a:ext cx="4166048" cy="2499629"/>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a:t>Si se requiere, llevar a cabo una revisión colectiva del Manual para la aplicación de herramientas. Toma de lectura, Producción de textos y Cálculo mental, así como de los tutoriales que se elaboraron por iniciativa de algunas zonas escolares y que se encuentran disponibles en páginas electrónicas, como, por ejemplo: “Tutorial </a:t>
          </a:r>
          <a:r>
            <a:rPr lang="es-MX" sz="1500" b="1" kern="1200" dirty="0" err="1"/>
            <a:t>SisAT</a:t>
          </a:r>
          <a:r>
            <a:rPr lang="es-MX" sz="1500" b="1" kern="1200" dirty="0"/>
            <a:t> Toma de lectura </a:t>
          </a:r>
          <a:r>
            <a:rPr lang="es-MX" sz="1500" b="1" kern="1200" dirty="0" err="1"/>
            <a:t>You-Tube</a:t>
          </a:r>
          <a:r>
            <a:rPr lang="es-MX" sz="1500" b="1" kern="1200" dirty="0"/>
            <a:t>”: https://www.youtube.com/watch?v=bUl6-XJStj0  </a:t>
          </a:r>
        </a:p>
      </dsp:txBody>
      <dsp:txXfrm>
        <a:off x="5615189" y="2917635"/>
        <a:ext cx="4166048" cy="2499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4DA86-862D-4473-93B5-74AA48F140B2}">
      <dsp:nvSpPr>
        <dsp:cNvPr id="0" name=""/>
        <dsp:cNvSpPr/>
      </dsp:nvSpPr>
      <dsp:spPr>
        <a:xfrm>
          <a:off x="-2645627" y="-408152"/>
          <a:ext cx="3157891" cy="3157891"/>
        </a:xfrm>
        <a:prstGeom prst="blockArc">
          <a:avLst>
            <a:gd name="adj1" fmla="val 18900000"/>
            <a:gd name="adj2" fmla="val 2700000"/>
            <a:gd name="adj3" fmla="val 684"/>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FA3745-2FD1-496E-B89A-C753833FE88B}">
      <dsp:nvSpPr>
        <dsp:cNvPr id="0" name=""/>
        <dsp:cNvSpPr/>
      </dsp:nvSpPr>
      <dsp:spPr>
        <a:xfrm>
          <a:off x="329343" y="234158"/>
          <a:ext cx="7298012" cy="46831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727" tIns="50800" rIns="50800" bIns="50800" numCol="1" spcCol="1270" anchor="ctr" anchorCtr="0">
          <a:noAutofit/>
        </a:bodyPr>
        <a:lstStyle/>
        <a:p>
          <a:pPr lvl="0" algn="l" defTabSz="889000">
            <a:lnSpc>
              <a:spcPct val="90000"/>
            </a:lnSpc>
            <a:spcBef>
              <a:spcPct val="0"/>
            </a:spcBef>
            <a:spcAft>
              <a:spcPct val="35000"/>
            </a:spcAft>
          </a:pPr>
          <a:r>
            <a:rPr lang="es-MX" sz="2000" b="1" kern="1200" dirty="0"/>
            <a:t>¿Por qué observar una clase?</a:t>
          </a:r>
          <a:endParaRPr lang="es-MX" sz="2000" kern="1200" dirty="0"/>
        </a:p>
      </dsp:txBody>
      <dsp:txXfrm>
        <a:off x="329343" y="234158"/>
        <a:ext cx="7298012" cy="468317"/>
      </dsp:txXfrm>
    </dsp:sp>
    <dsp:sp modelId="{8F8095DD-8789-4D77-92AD-C92218574A16}">
      <dsp:nvSpPr>
        <dsp:cNvPr id="0" name=""/>
        <dsp:cNvSpPr/>
      </dsp:nvSpPr>
      <dsp:spPr>
        <a:xfrm>
          <a:off x="36644" y="175618"/>
          <a:ext cx="585396" cy="585396"/>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A2989-B7D1-4438-8763-8BD17F177873}">
      <dsp:nvSpPr>
        <dsp:cNvPr id="0" name=""/>
        <dsp:cNvSpPr/>
      </dsp:nvSpPr>
      <dsp:spPr>
        <a:xfrm>
          <a:off x="499576" y="936634"/>
          <a:ext cx="7127779" cy="468317"/>
        </a:xfrm>
        <a:prstGeom prst="rect">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727" tIns="50800" rIns="50800" bIns="50800" numCol="1" spcCol="1270" anchor="ctr" anchorCtr="0">
          <a:noAutofit/>
        </a:bodyPr>
        <a:lstStyle/>
        <a:p>
          <a:pPr lvl="0" algn="l" defTabSz="889000">
            <a:lnSpc>
              <a:spcPct val="90000"/>
            </a:lnSpc>
            <a:spcBef>
              <a:spcPct val="0"/>
            </a:spcBef>
            <a:spcAft>
              <a:spcPct val="35000"/>
            </a:spcAft>
          </a:pPr>
          <a:r>
            <a:rPr lang="es-MX" sz="2000" b="1" kern="1200"/>
            <a:t>¿Qué aprendo al realizar esta actividad?</a:t>
          </a:r>
          <a:endParaRPr lang="es-MX" sz="2000" b="1" kern="1200" dirty="0"/>
        </a:p>
      </dsp:txBody>
      <dsp:txXfrm>
        <a:off x="499576" y="936634"/>
        <a:ext cx="7127779" cy="468317"/>
      </dsp:txXfrm>
    </dsp:sp>
    <dsp:sp modelId="{C67F2677-0391-4FDE-9863-6713D96335A4}">
      <dsp:nvSpPr>
        <dsp:cNvPr id="0" name=""/>
        <dsp:cNvSpPr/>
      </dsp:nvSpPr>
      <dsp:spPr>
        <a:xfrm>
          <a:off x="206878" y="878094"/>
          <a:ext cx="585396" cy="585396"/>
        </a:xfrm>
        <a:prstGeom prst="ellipse">
          <a:avLst/>
        </a:prstGeom>
        <a:solidFill>
          <a:schemeClr val="lt1">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sp>
    <dsp:sp modelId="{D96C4217-03BF-4C5D-AA9D-83678CF53EA6}">
      <dsp:nvSpPr>
        <dsp:cNvPr id="0" name=""/>
        <dsp:cNvSpPr/>
      </dsp:nvSpPr>
      <dsp:spPr>
        <a:xfrm>
          <a:off x="329343" y="1639110"/>
          <a:ext cx="7298012" cy="468317"/>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727" tIns="50800" rIns="50800" bIns="50800" numCol="1" spcCol="1270" anchor="ctr" anchorCtr="0">
          <a:noAutofit/>
        </a:bodyPr>
        <a:lstStyle/>
        <a:p>
          <a:pPr lvl="0" algn="l" defTabSz="889000">
            <a:lnSpc>
              <a:spcPct val="90000"/>
            </a:lnSpc>
            <a:spcBef>
              <a:spcPct val="0"/>
            </a:spcBef>
            <a:spcAft>
              <a:spcPct val="35000"/>
            </a:spcAft>
          </a:pPr>
          <a:r>
            <a:rPr lang="es-MX" sz="2000" b="1" kern="1200"/>
            <a:t>¿Cómo ayudo a que aprenda el maestro observado?</a:t>
          </a:r>
          <a:endParaRPr lang="es-MX" sz="2000" b="1" kern="1200" dirty="0"/>
        </a:p>
      </dsp:txBody>
      <dsp:txXfrm>
        <a:off x="329343" y="1639110"/>
        <a:ext cx="7298012" cy="468317"/>
      </dsp:txXfrm>
    </dsp:sp>
    <dsp:sp modelId="{381C32B9-6193-470F-82B0-4DE62174A0F5}">
      <dsp:nvSpPr>
        <dsp:cNvPr id="0" name=""/>
        <dsp:cNvSpPr/>
      </dsp:nvSpPr>
      <dsp:spPr>
        <a:xfrm>
          <a:off x="36644" y="1580570"/>
          <a:ext cx="585396" cy="585396"/>
        </a:xfrm>
        <a:prstGeom prst="ellipse">
          <a:avLst/>
        </a:prstGeom>
        <a:solidFill>
          <a:schemeClr val="lt1">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61BA9C7-D4A0-4239-916F-87878B386CAE}" type="datetime1">
              <a:rPr lang="es-ES" smtClean="0"/>
              <a:t>24/01/2018</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es-ES" smtClean="0"/>
              <a:t>‹Nº›</a:t>
            </a:fld>
            <a:endParaRPr lang="es-E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0D5A0EE-9559-4678-968D-CA3F66D582DC}" type="datetime1">
              <a:rPr lang="es-ES" noProof="0" smtClean="0"/>
              <a:t>24/01/2018</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es-ES" noProof="0" smtClean="0"/>
              <a:t>‹Nº›</a:t>
            </a:fld>
            <a:endParaRPr lang="es-ES"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1</a:t>
            </a:fld>
            <a:endParaRPr lang="es-ES" dirty="0"/>
          </a:p>
        </p:txBody>
      </p:sp>
    </p:spTree>
    <p:extLst>
      <p:ext uri="{BB962C8B-B14F-4D97-AF65-F5344CB8AC3E}">
        <p14:creationId xmlns:p14="http://schemas.microsoft.com/office/powerpoint/2010/main" val="368194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8" name="Rectángulo 1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7905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A8FB1985-6357-45A8-863F-C37745456400}"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22190147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A8FB1985-6357-45A8-863F-C37745456400}"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pPr rtl="0"/>
              <a:t>‹Nº›</a:t>
            </a:fld>
            <a:endParaRPr lang="es-E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45361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A8FB1985-6357-45A8-863F-C37745456400}"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26202474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A8FB1985-6357-45A8-863F-C37745456400}"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pPr rtl="0"/>
              <a:t>‹Nº›</a:t>
            </a:fld>
            <a:endParaRPr lang="es-E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12330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A8FB1985-6357-45A8-863F-C37745456400}"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32958551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7838E743-2700-4AAA-8AC7-3E9FBF31E3EC}"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173661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3B7D028B-A319-42B4-A1A2-72115F4AB319}"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27557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A8FB1985-6357-45A8-863F-C37745456400}" type="datetime1">
              <a:rPr lang="es-ES" noProof="0" smtClean="0"/>
              <a:t>24/01/2018</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13338225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7" name="Rectángulo 6"/>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275362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rtl="0"/>
            <a:fld id="{6763CCAA-9978-4A62-AA55-1536343595DA}" type="datetime1">
              <a:rPr lang="es-ES" noProof="0" smtClean="0"/>
              <a:t>24/01/2018</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dirty="0"/>
          </a:p>
        </p:txBody>
      </p:sp>
      <p:sp>
        <p:nvSpPr>
          <p:cNvPr id="7" name="Slide Number Placeholder 6"/>
          <p:cNvSpPr>
            <a:spLocks noGrp="1"/>
          </p:cNvSpPr>
          <p:nvPr>
            <p:ph type="sldNum" sz="quarter" idx="12"/>
          </p:nvPr>
        </p:nvSpPr>
        <p:spPr/>
        <p:txBody>
          <a:bodyPr/>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42497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rtl="0"/>
            <a:fld id="{D6857A07-B087-4D65-8E9D-0EEDD3F32A63}" type="datetime1">
              <a:rPr lang="es-ES" noProof="0" smtClean="0"/>
              <a:t>24/01/2018</a:t>
            </a:fld>
            <a:endParaRPr lang="es-ES" noProof="0" dirty="0"/>
          </a:p>
        </p:txBody>
      </p:sp>
      <p:sp>
        <p:nvSpPr>
          <p:cNvPr id="8" name="Footer Placeholder 7"/>
          <p:cNvSpPr>
            <a:spLocks noGrp="1"/>
          </p:cNvSpPr>
          <p:nvPr>
            <p:ph type="ftr" sz="quarter" idx="11"/>
          </p:nvPr>
        </p:nvSpPr>
        <p:spPr/>
        <p:txBody>
          <a:bodyPr/>
          <a:lstStyle/>
          <a:p>
            <a:pPr rtl="0"/>
            <a:r>
              <a:rPr lang="es-ES" noProof="0" smtClean="0"/>
              <a:t>Agregar un pie de página</a:t>
            </a:r>
            <a:endParaRPr lang="es-ES" noProof="0" dirty="0"/>
          </a:p>
        </p:txBody>
      </p:sp>
      <p:sp>
        <p:nvSpPr>
          <p:cNvPr id="9" name="Slide Number Placeholder 8"/>
          <p:cNvSpPr>
            <a:spLocks noGrp="1"/>
          </p:cNvSpPr>
          <p:nvPr>
            <p:ph type="sldNum" sz="quarter" idx="12"/>
          </p:nvPr>
        </p:nvSpPr>
        <p:spPr/>
        <p:txBody>
          <a:bodyPr/>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8792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D608CDFF-A8FD-40B7-81D0-60A7F2B554AD}" type="datetime1">
              <a:rPr lang="es-ES" noProof="0" smtClean="0"/>
              <a:t>24/01/2018</a:t>
            </a:fld>
            <a:endParaRPr lang="es-ES" noProof="0" dirty="0"/>
          </a:p>
        </p:txBody>
      </p:sp>
      <p:sp>
        <p:nvSpPr>
          <p:cNvPr id="4" name="Footer Placeholder 3"/>
          <p:cNvSpPr>
            <a:spLocks noGrp="1"/>
          </p:cNvSpPr>
          <p:nvPr>
            <p:ph type="ftr" sz="quarter" idx="11"/>
          </p:nvPr>
        </p:nvSpPr>
        <p:spPr/>
        <p:txBody>
          <a:bodyPr/>
          <a:lstStyle/>
          <a:p>
            <a:pPr rtl="0"/>
            <a:r>
              <a:rPr lang="es-ES" noProof="0" smtClean="0"/>
              <a:t>Agregar un pie de página</a:t>
            </a:r>
            <a:endParaRPr lang="es-ES" noProof="0" dirty="0"/>
          </a:p>
        </p:txBody>
      </p:sp>
      <p:sp>
        <p:nvSpPr>
          <p:cNvPr id="5" name="Slide Number Placeholder 4"/>
          <p:cNvSpPr>
            <a:spLocks noGrp="1"/>
          </p:cNvSpPr>
          <p:nvPr>
            <p:ph type="sldNum" sz="quarter" idx="12"/>
          </p:nvPr>
        </p:nvSpPr>
        <p:spPr/>
        <p:txBody>
          <a:bodyPr/>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99779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4EF1E1E-4877-4B72-B36F-C4784E804B4E}" type="datetime1">
              <a:rPr lang="es-ES" noProof="0" smtClean="0"/>
              <a:t>24/01/2018</a:t>
            </a:fld>
            <a:endParaRPr lang="es-ES" noProof="0" dirty="0"/>
          </a:p>
        </p:txBody>
      </p:sp>
      <p:sp>
        <p:nvSpPr>
          <p:cNvPr id="3" name="Footer Placeholder 2"/>
          <p:cNvSpPr>
            <a:spLocks noGrp="1"/>
          </p:cNvSpPr>
          <p:nvPr>
            <p:ph type="ftr" sz="quarter" idx="11"/>
          </p:nvPr>
        </p:nvSpPr>
        <p:spPr/>
        <p:txBody>
          <a:bodyPr/>
          <a:lstStyle/>
          <a:p>
            <a:pPr rtl="0"/>
            <a:r>
              <a:rPr lang="es-ES" noProof="0" smtClean="0"/>
              <a:t>Agregar un pie de página</a:t>
            </a:r>
            <a:endParaRPr lang="es-ES" noProof="0" dirty="0"/>
          </a:p>
        </p:txBody>
      </p:sp>
      <p:sp>
        <p:nvSpPr>
          <p:cNvPr id="4" name="Slide Number Placeholder 3"/>
          <p:cNvSpPr>
            <a:spLocks noGrp="1"/>
          </p:cNvSpPr>
          <p:nvPr>
            <p:ph type="sldNum" sz="quarter" idx="12"/>
          </p:nvPr>
        </p:nvSpPr>
        <p:spPr/>
        <p:txBody>
          <a:bodyPr/>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7664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rtl="0"/>
            <a:fld id="{1C1C22DE-4FD6-490F-BA71-CA79D836B52C}" type="datetime1">
              <a:rPr lang="es-ES" noProof="0" smtClean="0"/>
              <a:t>24/01/2018</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dirty="0"/>
          </a:p>
        </p:txBody>
      </p:sp>
      <p:sp>
        <p:nvSpPr>
          <p:cNvPr id="7" name="Slide Number Placeholder 6"/>
          <p:cNvSpPr>
            <a:spLocks noGrp="1"/>
          </p:cNvSpPr>
          <p:nvPr>
            <p:ph type="sldNum" sz="quarter" idx="12"/>
          </p:nvPr>
        </p:nvSpPr>
        <p:spPr/>
        <p:txBody>
          <a:bodyPr/>
          <a:lstStyle/>
          <a:p>
            <a:pPr rtl="0"/>
            <a:fld id="{E31375A4-56A4-47D6-9801-1991572033F7}" type="slidenum">
              <a:rPr lang="es-ES" noProof="0" smtClean="0"/>
              <a:t>‹Nº›</a:t>
            </a:fld>
            <a:endParaRPr lang="es-ES" noProof="0" dirty="0"/>
          </a:p>
        </p:txBody>
      </p:sp>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9" name="Rectángulo 8"/>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60908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rtl="0"/>
            <a:fld id="{A8FB1985-6357-45A8-863F-C37745456400}" type="datetime1">
              <a:rPr lang="es-ES" noProof="0" smtClean="0"/>
              <a:t>24/01/2018</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dirty="0"/>
          </a:p>
        </p:txBody>
      </p:sp>
      <p:sp>
        <p:nvSpPr>
          <p:cNvPr id="7" name="Slide Number Placeholder 6"/>
          <p:cNvSpPr>
            <a:spLocks noGrp="1"/>
          </p:cNvSpPr>
          <p:nvPr>
            <p:ph type="sldNum" sz="quarter" idx="12"/>
          </p:nvPr>
        </p:nvSpPr>
        <p:spPr/>
        <p:txBody>
          <a:body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41253276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A8FB1985-6357-45A8-863F-C37745456400}" type="datetime1">
              <a:rPr lang="es-ES" noProof="0" smtClean="0"/>
              <a:t>24/01/2018</a:t>
            </a:fld>
            <a:endParaRPr lang="es-E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smtClean="0"/>
              <a:t>Agregar un pie de página</a:t>
            </a:r>
            <a:endParaRPr lang="es-E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E31375A4-56A4-47D6-9801-1991572033F7}" type="slidenum">
              <a:rPr lang="es-ES" noProof="0" smtClean="0"/>
              <a:pPr rtl="0"/>
              <a:t>‹Nº›</a:t>
            </a:fld>
            <a:endParaRPr lang="es-ES" noProof="0" dirty="0"/>
          </a:p>
        </p:txBody>
      </p:sp>
      <p:sp>
        <p:nvSpPr>
          <p:cNvPr id="18" name="Rectángulo 1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4223810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control" Target="../activeX/activeX2.xml"/><Relationship Id="rId7" Type="http://schemas.openxmlformats.org/officeDocument/2006/relationships/image" Target="../media/image9.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slideLayout" Target="../slideLayouts/slideLayout6.xml"/><Relationship Id="rId4" Type="http://schemas.openxmlformats.org/officeDocument/2006/relationships/control" Target="../activeX/activeX3.xml"/><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5.xml"/><Relationship Id="rId7" Type="http://schemas.openxmlformats.org/officeDocument/2006/relationships/hyperlink" Target="https://www.youtube.com/watch?v=bUl6-XJStj0" TargetMode="Externa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40.svg"/><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dgfc.basica.sep.gob.mx/"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9CF2E242-C80F-4115-B007-AAF355F23305}"/>
              </a:ext>
            </a:extLst>
          </p:cNvPr>
          <p:cNvSpPr/>
          <p:nvPr/>
        </p:nvSpPr>
        <p:spPr>
          <a:xfrm>
            <a:off x="3995035" y="2614633"/>
            <a:ext cx="7177140" cy="2339102"/>
          </a:xfrm>
          <a:prstGeom prst="rect">
            <a:avLst/>
          </a:prstGeom>
        </p:spPr>
        <p:txBody>
          <a:bodyPr wrap="square">
            <a:spAutoFit/>
          </a:bodyPr>
          <a:lstStyle/>
          <a:p>
            <a:pPr algn="ctr"/>
            <a:r>
              <a:rPr lang="es-ES" sz="4400" b="1" noProof="1" smtClean="0">
                <a:ln w="0"/>
                <a:solidFill>
                  <a:srgbClr val="FF6600"/>
                </a:solidFill>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rPr>
              <a:t>CTE </a:t>
            </a:r>
          </a:p>
          <a:p>
            <a:pPr algn="ctr"/>
            <a:r>
              <a:rPr lang="es-ES" sz="3600" b="1" noProof="1" smtClean="0">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rPr>
              <a:t>4ª sesión </a:t>
            </a:r>
            <a:r>
              <a:rPr lang="es-ES" sz="3600" b="1" noProof="1" smtClean="0">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rPr>
              <a:t>ordinaria</a:t>
            </a:r>
            <a:endParaRPr lang="es-ES" sz="6600" b="1" noProof="1" smtClean="0">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endParaRPr>
          </a:p>
          <a:p>
            <a:pPr algn="ctr"/>
            <a:endParaRPr lang="es-ES" sz="6600" b="1" noProof="1">
              <a:ln w="0"/>
              <a:solidFill>
                <a:schemeClr val="accent1"/>
              </a:solidFill>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endParaRPr>
          </a:p>
        </p:txBody>
      </p:sp>
      <p:pic>
        <p:nvPicPr>
          <p:cNvPr id="18" name="Imagen 17" descr="Imagen que contiene persona, captura de pantalla, texto, interior&#10;&#10;Descripción generada con confianza alta">
            <a:extLst>
              <a:ext uri="{FF2B5EF4-FFF2-40B4-BE49-F238E27FC236}">
                <a16:creationId xmlns="" xmlns:a16="http://schemas.microsoft.com/office/drawing/2014/main" id="{B1262989-08CE-410D-9416-D42AFAD521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430943" cy="5833465"/>
          </a:xfrm>
          <a:prstGeom prst="rect">
            <a:avLst/>
          </a:prstGeom>
          <a:ln>
            <a:noFill/>
          </a:ln>
          <a:effectLst>
            <a:outerShdw blurRad="190500" algn="tl" rotWithShape="0">
              <a:srgbClr val="000000">
                <a:alpha val="70000"/>
              </a:srgbClr>
            </a:outerShdw>
          </a:effectLst>
        </p:spPr>
      </p:pic>
      <p:pic>
        <p:nvPicPr>
          <p:cNvPr id="20" name="Imagen 19">
            <a:extLst>
              <a:ext uri="{FF2B5EF4-FFF2-40B4-BE49-F238E27FC236}">
                <a16:creationId xmlns="" xmlns:a16="http://schemas.microsoft.com/office/drawing/2014/main" id="{21D0F5D2-4F93-44E0-8DFD-A338BAFF88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763" y="6108976"/>
            <a:ext cx="2197294" cy="720059"/>
          </a:xfrm>
          <a:prstGeom prst="rect">
            <a:avLst/>
          </a:prstGeom>
        </p:spPr>
      </p:pic>
      <p:sp>
        <p:nvSpPr>
          <p:cNvPr id="10" name="Título 1">
            <a:extLst>
              <a:ext uri="{FF2B5EF4-FFF2-40B4-BE49-F238E27FC236}">
                <a16:creationId xmlns="" xmlns:a16="http://schemas.microsoft.com/office/drawing/2014/main" id="{9F82D603-1DD6-4246-8425-F79556131EFB}"/>
              </a:ext>
            </a:extLst>
          </p:cNvPr>
          <p:cNvSpPr txBox="1">
            <a:spLocks/>
          </p:cNvSpPr>
          <p:nvPr/>
        </p:nvSpPr>
        <p:spPr>
          <a:xfrm>
            <a:off x="2469876" y="963142"/>
            <a:ext cx="9601200" cy="1391478"/>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r>
              <a:rPr lang="es-MX" sz="7000" cap="none" dirty="0" smtClean="0">
                <a:latin typeface="Century Gothic" panose="020B0502020202020204" pitchFamily="34" charset="0"/>
              </a:rPr>
              <a:t>Bienvenidos</a:t>
            </a:r>
            <a:endParaRPr lang="es-MX" sz="7000" cap="none" dirty="0">
              <a:latin typeface="Century Gothic" panose="020B0502020202020204" pitchFamily="34" charset="0"/>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1267E8-808F-4B38-A734-8568775E31E4}"/>
              </a:ext>
            </a:extLst>
          </p:cNvPr>
          <p:cNvSpPr>
            <a:spLocks noGrp="1"/>
          </p:cNvSpPr>
          <p:nvPr>
            <p:ph type="title"/>
          </p:nvPr>
        </p:nvSpPr>
        <p:spPr>
          <a:xfrm>
            <a:off x="384313" y="49697"/>
            <a:ext cx="9337203" cy="824946"/>
          </a:xfrm>
        </p:spPr>
        <p:txBody>
          <a:bodyPr>
            <a:normAutofit fontScale="90000"/>
          </a:bodyPr>
          <a:lstStyle/>
          <a:p>
            <a:pPr algn="ctr"/>
            <a:r>
              <a:rPr lang="es-MX" sz="6000" dirty="0" smtClean="0"/>
              <a:t>Or</a:t>
            </a:r>
            <a:r>
              <a:rPr lang="es-MX" sz="6000" dirty="0" smtClean="0"/>
              <a:t>ganicemos </a:t>
            </a:r>
            <a:r>
              <a:rPr lang="es-MX" sz="6000" dirty="0"/>
              <a:t>nuestro CTE</a:t>
            </a:r>
          </a:p>
        </p:txBody>
      </p:sp>
      <p:sp>
        <p:nvSpPr>
          <p:cNvPr id="6" name="Rectángulo 5">
            <a:extLst>
              <a:ext uri="{FF2B5EF4-FFF2-40B4-BE49-F238E27FC236}">
                <a16:creationId xmlns="" xmlns:a16="http://schemas.microsoft.com/office/drawing/2014/main" id="{07254973-0971-4FCA-8692-5CF7A3B7173E}"/>
              </a:ext>
            </a:extLst>
          </p:cNvPr>
          <p:cNvSpPr/>
          <p:nvPr/>
        </p:nvSpPr>
        <p:spPr>
          <a:xfrm>
            <a:off x="384313" y="1028343"/>
            <a:ext cx="11423374" cy="4893647"/>
          </a:xfrm>
          <a:prstGeom prst="rect">
            <a:avLst/>
          </a:prstGeom>
        </p:spPr>
        <p:txBody>
          <a:bodyPr wrap="square">
            <a:spAutoFit/>
          </a:bodyPr>
          <a:lstStyle/>
          <a:p>
            <a:r>
              <a:rPr lang="es-MX" sz="2400" b="1" dirty="0">
                <a:solidFill>
                  <a:schemeClr val="tx1">
                    <a:lumMod val="50000"/>
                  </a:schemeClr>
                </a:solidFill>
              </a:rPr>
              <a:t>1. Dé la bienvenida al colectivo docente a esta cuarta sesión e invite a todos a participar de manera colegiada, reflexiva, con disposición y apertura total, a fin de lograr un buen desarrollo de los trabajos.</a:t>
            </a:r>
          </a:p>
          <a:p>
            <a:endParaRPr lang="es-MX" sz="2400" b="1" dirty="0"/>
          </a:p>
          <a:p>
            <a:r>
              <a:rPr lang="es-MX" sz="2400" b="1" dirty="0">
                <a:solidFill>
                  <a:schemeClr val="accent1">
                    <a:lumMod val="75000"/>
                  </a:schemeClr>
                </a:solidFill>
              </a:rPr>
              <a:t>2. Solicite la lectura de la Introducción y los Propósitos de la sesión de trabajo. Pida que se destaque lo que se espera lograr en cada apartado.</a:t>
            </a:r>
          </a:p>
          <a:p>
            <a:endParaRPr lang="es-MX" sz="2400" b="1" dirty="0"/>
          </a:p>
          <a:p>
            <a:r>
              <a:rPr lang="es-MX" sz="2400" b="1" dirty="0">
                <a:solidFill>
                  <a:schemeClr val="tx1">
                    <a:lumMod val="50000"/>
                  </a:schemeClr>
                </a:solidFill>
              </a:rPr>
              <a:t>3. Nombren al responsable de registrar, en el Cuaderno de Bitácora del CTE, los acuerdos y compromisos a los que llegue el colectivo docente en la sesión de trabajo.</a:t>
            </a:r>
          </a:p>
          <a:p>
            <a:endParaRPr lang="es-MX" sz="2400" b="1" dirty="0"/>
          </a:p>
          <a:p>
            <a:r>
              <a:rPr lang="es-MX" sz="2400" b="1" dirty="0">
                <a:solidFill>
                  <a:schemeClr val="accent1">
                    <a:lumMod val="75000"/>
                  </a:schemeClr>
                </a:solidFill>
              </a:rPr>
              <a:t>4. Recupere las normas de convivencia en grupo necesarias para generar un ambiente de trabajo productivo, cordial y respetuoso.</a:t>
            </a:r>
          </a:p>
        </p:txBody>
      </p:sp>
    </p:spTree>
    <p:extLst>
      <p:ext uri="{BB962C8B-B14F-4D97-AF65-F5344CB8AC3E}">
        <p14:creationId xmlns:p14="http://schemas.microsoft.com/office/powerpoint/2010/main" val="426256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0"/>
                                        <p:tgtEl>
                                          <p:spTgt spid="6">
                                            <p:txEl>
                                              <p:pRg st="4" end="4"/>
                                            </p:txEl>
                                          </p:spTgt>
                                        </p:tgtEl>
                                      </p:cBhvr>
                                    </p:animEffect>
                                    <p:anim calcmode="lin" valueType="num">
                                      <p:cBhvr>
                                        <p:cTn id="2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anim calcmode="lin" valueType="num">
                                      <p:cBhvr>
                                        <p:cTn id="3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6A66C1-8A90-4744-90AE-0438CBFA286A}"/>
              </a:ext>
            </a:extLst>
          </p:cNvPr>
          <p:cNvSpPr>
            <a:spLocks noGrp="1"/>
          </p:cNvSpPr>
          <p:nvPr>
            <p:ph type="ctrTitle"/>
          </p:nvPr>
        </p:nvSpPr>
        <p:spPr>
          <a:xfrm>
            <a:off x="251791" y="171683"/>
            <a:ext cx="9926925" cy="1920240"/>
          </a:xfrm>
        </p:spPr>
        <p:txBody>
          <a:bodyPr/>
          <a:lstStyle/>
          <a:p>
            <a:pPr algn="ctr"/>
            <a:r>
              <a:rPr lang="es-MX" sz="4400" dirty="0"/>
              <a:t>ORGANIZACIÓN DE LAS ACTIVIDADES</a:t>
            </a:r>
          </a:p>
        </p:txBody>
      </p:sp>
      <p:graphicFrame>
        <p:nvGraphicFramePr>
          <p:cNvPr id="6" name="Diagrama 5">
            <a:extLst>
              <a:ext uri="{FF2B5EF4-FFF2-40B4-BE49-F238E27FC236}">
                <a16:creationId xmlns="" xmlns:a16="http://schemas.microsoft.com/office/drawing/2014/main" id="{54DDBFD6-6D3D-4BBF-95F7-8D153BB3586F}"/>
              </a:ext>
            </a:extLst>
          </p:cNvPr>
          <p:cNvGraphicFramePr/>
          <p:nvPr>
            <p:extLst>
              <p:ext uri="{D42A27DB-BD31-4B8C-83A1-F6EECF244321}">
                <p14:modId xmlns:p14="http://schemas.microsoft.com/office/powerpoint/2010/main" val="1802746210"/>
              </p:ext>
            </p:extLst>
          </p:nvPr>
        </p:nvGraphicFramePr>
        <p:xfrm>
          <a:off x="543339" y="2319133"/>
          <a:ext cx="11105322" cy="401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89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7502BDF7-E138-4B25-A907-E94ECE5B2DB8}"/>
                                            </p:graphicEl>
                                          </p:spTgt>
                                        </p:tgtEl>
                                        <p:attrNameLst>
                                          <p:attrName>style.visibility</p:attrName>
                                        </p:attrNameLst>
                                      </p:cBhvr>
                                      <p:to>
                                        <p:strVal val="visible"/>
                                      </p:to>
                                    </p:set>
                                    <p:animEffect transition="in" filter="fade">
                                      <p:cBhvr>
                                        <p:cTn id="11" dur="500"/>
                                        <p:tgtEl>
                                          <p:spTgt spid="6">
                                            <p:graphicEl>
                                              <a:dgm id="{7502BDF7-E138-4B25-A907-E94ECE5B2DB8}"/>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366382AF-D8E9-4FD7-9B36-95838853EF90}"/>
                                            </p:graphicEl>
                                          </p:spTgt>
                                        </p:tgtEl>
                                        <p:attrNameLst>
                                          <p:attrName>style.visibility</p:attrName>
                                        </p:attrNameLst>
                                      </p:cBhvr>
                                      <p:to>
                                        <p:strVal val="visible"/>
                                      </p:to>
                                    </p:set>
                                    <p:animEffect transition="in" filter="fade">
                                      <p:cBhvr>
                                        <p:cTn id="15" dur="500"/>
                                        <p:tgtEl>
                                          <p:spTgt spid="6">
                                            <p:graphicEl>
                                              <a:dgm id="{366382AF-D8E9-4FD7-9B36-95838853EF90}"/>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801D22E0-83B8-4433-BE22-7161351F4AF3}"/>
                                            </p:graphicEl>
                                          </p:spTgt>
                                        </p:tgtEl>
                                        <p:attrNameLst>
                                          <p:attrName>style.visibility</p:attrName>
                                        </p:attrNameLst>
                                      </p:cBhvr>
                                      <p:to>
                                        <p:strVal val="visible"/>
                                      </p:to>
                                    </p:set>
                                    <p:animEffect transition="in" filter="fade">
                                      <p:cBhvr>
                                        <p:cTn id="19" dur="500"/>
                                        <p:tgtEl>
                                          <p:spTgt spid="6">
                                            <p:graphicEl>
                                              <a:dgm id="{801D22E0-83B8-4433-BE22-7161351F4AF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3DE53448-E3D9-4B81-AEFE-36460D3C4AAD}"/>
                                            </p:graphicEl>
                                          </p:spTgt>
                                        </p:tgtEl>
                                        <p:attrNameLst>
                                          <p:attrName>style.visibility</p:attrName>
                                        </p:attrNameLst>
                                      </p:cBhvr>
                                      <p:to>
                                        <p:strVal val="visible"/>
                                      </p:to>
                                    </p:set>
                                    <p:animEffect transition="in" filter="fade">
                                      <p:cBhvr>
                                        <p:cTn id="23" dur="500"/>
                                        <p:tgtEl>
                                          <p:spTgt spid="6">
                                            <p:graphicEl>
                                              <a:dgm id="{3DE53448-E3D9-4B81-AEFE-36460D3C4AAD}"/>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4C06F5EF-7A02-494D-9523-C5AB672CE3E2}"/>
                                            </p:graphicEl>
                                          </p:spTgt>
                                        </p:tgtEl>
                                        <p:attrNameLst>
                                          <p:attrName>style.visibility</p:attrName>
                                        </p:attrNameLst>
                                      </p:cBhvr>
                                      <p:to>
                                        <p:strVal val="visible"/>
                                      </p:to>
                                    </p:set>
                                    <p:animEffect transition="in" filter="fade">
                                      <p:cBhvr>
                                        <p:cTn id="27" dur="500"/>
                                        <p:tgtEl>
                                          <p:spTgt spid="6">
                                            <p:graphicEl>
                                              <a:dgm id="{4C06F5EF-7A02-494D-9523-C5AB672CE3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t="7070" r="8474"/>
          <a:stretch/>
        </p:blipFill>
        <p:spPr>
          <a:xfrm>
            <a:off x="498679" y="263330"/>
            <a:ext cx="11098975" cy="6338948"/>
          </a:xfrm>
          <a:prstGeom prst="rect">
            <a:avLst/>
          </a:prstGeom>
        </p:spPr>
      </p:pic>
    </p:spTree>
    <p:extLst>
      <p:ext uri="{BB962C8B-B14F-4D97-AF65-F5344CB8AC3E}">
        <p14:creationId xmlns:p14="http://schemas.microsoft.com/office/powerpoint/2010/main" val="1724801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9889" r="10422"/>
          <a:stretch/>
        </p:blipFill>
        <p:spPr>
          <a:xfrm>
            <a:off x="1813301" y="145902"/>
            <a:ext cx="8710047" cy="6571418"/>
          </a:xfrm>
          <a:prstGeom prst="rect">
            <a:avLst/>
          </a:prstGeom>
        </p:spPr>
      </p:pic>
    </p:spTree>
    <p:extLst>
      <p:ext uri="{BB962C8B-B14F-4D97-AF65-F5344CB8AC3E}">
        <p14:creationId xmlns:p14="http://schemas.microsoft.com/office/powerpoint/2010/main" val="36009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rightnessContrast bright="12000"/>
                    </a14:imgEffect>
                  </a14:imgLayer>
                </a14:imgProps>
              </a:ext>
            </a:extLst>
          </a:blip>
          <a:stretch>
            <a:fillRect/>
          </a:stretch>
        </p:blipFill>
        <p:spPr>
          <a:xfrm rot="16200000">
            <a:off x="2477835" y="-1947913"/>
            <a:ext cx="6359600" cy="10599333"/>
          </a:xfrm>
          <a:prstGeom prst="rect">
            <a:avLst/>
          </a:prstGeom>
        </p:spPr>
      </p:pic>
    </p:spTree>
    <p:extLst>
      <p:ext uri="{BB962C8B-B14F-4D97-AF65-F5344CB8AC3E}">
        <p14:creationId xmlns:p14="http://schemas.microsoft.com/office/powerpoint/2010/main" val="16080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1267E8-808F-4B38-A734-8568775E31E4}"/>
              </a:ext>
            </a:extLst>
          </p:cNvPr>
          <p:cNvSpPr>
            <a:spLocks noGrp="1"/>
          </p:cNvSpPr>
          <p:nvPr>
            <p:ph type="title"/>
          </p:nvPr>
        </p:nvSpPr>
        <p:spPr>
          <a:xfrm>
            <a:off x="119270" y="49697"/>
            <a:ext cx="8423151" cy="824946"/>
          </a:xfrm>
        </p:spPr>
        <p:txBody>
          <a:bodyPr>
            <a:normAutofit fontScale="90000"/>
          </a:bodyPr>
          <a:lstStyle/>
          <a:p>
            <a:pPr algn="ctr"/>
            <a:r>
              <a:rPr lang="es-MX" sz="3600" dirty="0"/>
              <a:t>¿Qué aprendimos en aprendizaje entre escuelas?</a:t>
            </a:r>
            <a:endParaRPr lang="es-MX" sz="6600" dirty="0"/>
          </a:p>
        </p:txBody>
      </p:sp>
      <p:sp>
        <p:nvSpPr>
          <p:cNvPr id="6" name="Rectángulo 5">
            <a:extLst>
              <a:ext uri="{FF2B5EF4-FFF2-40B4-BE49-F238E27FC236}">
                <a16:creationId xmlns="" xmlns:a16="http://schemas.microsoft.com/office/drawing/2014/main" id="{07254973-0971-4FCA-8692-5CF7A3B7173E}"/>
              </a:ext>
            </a:extLst>
          </p:cNvPr>
          <p:cNvSpPr/>
          <p:nvPr/>
        </p:nvSpPr>
        <p:spPr>
          <a:xfrm>
            <a:off x="477076" y="1594244"/>
            <a:ext cx="11118575"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2400" b="1" dirty="0">
                <a:solidFill>
                  <a:schemeClr val="tx1">
                    <a:lumMod val="50000"/>
                  </a:schemeClr>
                </a:solidFill>
              </a:rPr>
              <a:t>La tercera sesión de CTE se llevó a cabo bajo la modalidad de Aprendizaje entre escuelas, a través de la cual se generó una oportunidad para que los colectivos docentes compartieran, analizaran, reflexionaran e intercambiaran estrategias de intervención que les permitieran atender problemáticas educativas de mayor complejidad.</a:t>
            </a:r>
          </a:p>
          <a:p>
            <a:pPr algn="ctr"/>
            <a:endParaRPr lang="es-MX" sz="2400" b="1" dirty="0">
              <a:solidFill>
                <a:schemeClr val="tx1">
                  <a:lumMod val="50000"/>
                </a:schemeClr>
              </a:solidFill>
            </a:endParaRPr>
          </a:p>
          <a:p>
            <a:pPr algn="ctr"/>
            <a:r>
              <a:rPr lang="es-MX" sz="2400" b="1" dirty="0">
                <a:solidFill>
                  <a:srgbClr val="C00000"/>
                </a:solidFill>
              </a:rPr>
              <a:t>5. Pida que, de manera individual, lean el siguiente texto y que subrayen en él las ideas que se relacionan con la experiencia vivida en este encuentro entre maestros.</a:t>
            </a:r>
          </a:p>
        </p:txBody>
      </p:sp>
    </p:spTree>
    <p:extLst>
      <p:ext uri="{BB962C8B-B14F-4D97-AF65-F5344CB8AC3E}">
        <p14:creationId xmlns:p14="http://schemas.microsoft.com/office/powerpoint/2010/main" val="286977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barn(outVertical)">
                                      <p:cBhvr>
                                        <p:cTn id="11" dur="500"/>
                                        <p:tgtEl>
                                          <p:spTgt spid="6">
                                            <p:bg/>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outVertical)">
                                      <p:cBhvr>
                                        <p:cTn id="15" dur="500"/>
                                        <p:tgtEl>
                                          <p:spTgt spid="6">
                                            <p:txEl>
                                              <p:pRg st="0" end="0"/>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outVertic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4B82B164-EA1A-41A4-9D11-7224B2B24980}"/>
              </a:ext>
            </a:extLst>
          </p:cNvPr>
          <p:cNvSpPr/>
          <p:nvPr/>
        </p:nvSpPr>
        <p:spPr>
          <a:xfrm>
            <a:off x="238539" y="132521"/>
            <a:ext cx="11608904" cy="59093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MX" i="1" dirty="0">
                <a:solidFill>
                  <a:schemeClr val="tx1">
                    <a:lumMod val="50000"/>
                  </a:schemeClr>
                </a:solidFill>
              </a:rPr>
              <a:t>Las escuelas que aprenden son aquellas que tienen una competencia nueva; que les capacita para –aprendiendo colegiadamente de las experiencias pasadas y presentes– procesar la información, corregir errores y resolver sus problemas de un modo creativo o transformador, no meramente de forma acumulativa o reproductiva.</a:t>
            </a:r>
          </a:p>
          <a:p>
            <a:pPr algn="ctr"/>
            <a:r>
              <a:rPr lang="es-MX" i="1" dirty="0">
                <a:solidFill>
                  <a:schemeClr val="tx1">
                    <a:lumMod val="50000"/>
                  </a:schemeClr>
                </a:solidFill>
              </a:rPr>
              <a:t>Si bien toda escuela –de manera natural o implícita– aprende, calificarla de Organización que Aprende significa que ha incrementado su capacidad de aprendizaje con un grado de valor añadido; es decir, se distingue en ella un aumento en las capacidades profesionales y personales del colectivo docente, nuevos métodos de trabajo o saberes específicos, y crecimiento de sus expectativas de mejora y desarrollo de la escuela, por la mejora de sus resultados y capacidad de adaptación al entorno cambiante.</a:t>
            </a:r>
          </a:p>
          <a:p>
            <a:pPr algn="ctr"/>
            <a:endParaRPr lang="es-MX" i="1" dirty="0">
              <a:solidFill>
                <a:schemeClr val="tx1">
                  <a:lumMod val="50000"/>
                </a:schemeClr>
              </a:solidFill>
            </a:endParaRPr>
          </a:p>
          <a:p>
            <a:pPr algn="ctr"/>
            <a:r>
              <a:rPr lang="es-MX" i="1" dirty="0">
                <a:solidFill>
                  <a:schemeClr val="tx1">
                    <a:lumMod val="50000"/>
                  </a:schemeClr>
                </a:solidFill>
              </a:rPr>
              <a:t>Cuando la escuela abre sus puertas a otros docentes, no es para aprender por aprender; es evidente que el aprendizaje y la experiencia docente trascienden lo individual, y empieza a darse el aprendizaje entre pares, cuando entre los miembros que mutuamente confrontan problemas, desarrollan soluciones que tengan un impacto positivo, a nivel de aula y escuela, en las experiencias educativas de los alumnos.</a:t>
            </a:r>
          </a:p>
          <a:p>
            <a:pPr algn="ctr"/>
            <a:endParaRPr lang="es-MX" i="1" dirty="0">
              <a:solidFill>
                <a:schemeClr val="tx1">
                  <a:lumMod val="50000"/>
                </a:schemeClr>
              </a:solidFill>
            </a:endParaRPr>
          </a:p>
          <a:p>
            <a:pPr algn="ctr"/>
            <a:r>
              <a:rPr lang="es-MX" i="1" dirty="0">
                <a:solidFill>
                  <a:schemeClr val="tx1">
                    <a:lumMod val="50000"/>
                  </a:schemeClr>
                </a:solidFill>
              </a:rPr>
              <a:t>La imagen de escuelas que aprenden evoca, de entrada, supuestos sobre los miembros de la escuela como personas comprometidas, participativas, que persiguen propósitos comunes y, como tales, se esfuerzan por desarrollar progresivamente modos más eficaces de alcanzar las metas.</a:t>
            </a:r>
          </a:p>
          <a:p>
            <a:pPr algn="ctr"/>
            <a:endParaRPr lang="es-MX" i="1" dirty="0">
              <a:solidFill>
                <a:schemeClr val="tx1">
                  <a:lumMod val="50000"/>
                </a:schemeClr>
              </a:solidFill>
            </a:endParaRPr>
          </a:p>
          <a:p>
            <a:pPr algn="ctr"/>
            <a:r>
              <a:rPr lang="es-MX" i="1" dirty="0">
                <a:solidFill>
                  <a:schemeClr val="tx1">
                    <a:lumMod val="50000"/>
                  </a:schemeClr>
                </a:solidFill>
              </a:rPr>
              <a:t>Adaptado de Antonio Bolívar, “Los centros educativos como organizaciones que aprenden: una mirada crítica”,</a:t>
            </a:r>
          </a:p>
          <a:p>
            <a:pPr algn="ctr"/>
            <a:r>
              <a:rPr lang="es-MX" i="1" dirty="0">
                <a:solidFill>
                  <a:schemeClr val="tx1">
                    <a:lumMod val="50000"/>
                  </a:schemeClr>
                </a:solidFill>
              </a:rPr>
              <a:t>disponible en:  http://www.ugr.es/~abolivar/Publicaciones_LINEA3_files/organizaciones%20que%20aprenden.pdf (consulta: 10 de enero de 2018).</a:t>
            </a:r>
          </a:p>
        </p:txBody>
      </p:sp>
    </p:spTree>
    <p:extLst>
      <p:ext uri="{BB962C8B-B14F-4D97-AF65-F5344CB8AC3E}">
        <p14:creationId xmlns:p14="http://schemas.microsoft.com/office/powerpoint/2010/main" val="150317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31BC5C47-CA75-4C6F-B17B-0F8B71130B00}"/>
              </a:ext>
            </a:extLst>
          </p:cNvPr>
          <p:cNvSpPr/>
          <p:nvPr/>
        </p:nvSpPr>
        <p:spPr>
          <a:xfrm flipH="1">
            <a:off x="10746688" y="6318580"/>
            <a:ext cx="1215396" cy="523220"/>
          </a:xfrm>
          <a:prstGeom prst="rect">
            <a:avLst/>
          </a:prstGeom>
          <a:noFill/>
        </p:spPr>
        <p:txBody>
          <a:bodyPr wrap="none" lIns="91440" tIns="45720" rIns="91440" bIns="45720">
            <a:spAutoFit/>
          </a:bodyPr>
          <a:lstStyle/>
          <a:p>
            <a:pPr algn="ctr"/>
            <a:r>
              <a:rPr lang="es-ES" sz="2800" dirty="0">
                <a:ln w="0"/>
                <a:effectLst>
                  <a:outerShdw blurRad="38100" dist="25400" dir="5400000" algn="ctr" rotWithShape="0">
                    <a:srgbClr val="6E747A">
                      <a:alpha val="43000"/>
                    </a:srgbClr>
                  </a:outerShdw>
                </a:effectLst>
                <a:latin typeface="Century Schoolbook" panose="02040604050505020304" pitchFamily="18" charset="0"/>
              </a:rPr>
              <a:t>Pág. 9</a:t>
            </a:r>
          </a:p>
        </p:txBody>
      </p:sp>
      <p:sp>
        <p:nvSpPr>
          <p:cNvPr id="9" name="Rectángulo 8">
            <a:extLst>
              <a:ext uri="{FF2B5EF4-FFF2-40B4-BE49-F238E27FC236}">
                <a16:creationId xmlns="" xmlns:a16="http://schemas.microsoft.com/office/drawing/2014/main" id="{E16767CB-8ED8-4AD8-81D6-13D8D3B8F835}"/>
              </a:ext>
            </a:extLst>
          </p:cNvPr>
          <p:cNvSpPr/>
          <p:nvPr/>
        </p:nvSpPr>
        <p:spPr>
          <a:xfrm>
            <a:off x="229915" y="177329"/>
            <a:ext cx="11617527" cy="6863417"/>
          </a:xfrm>
          <a:prstGeom prst="rect">
            <a:avLst/>
          </a:prstGeom>
        </p:spPr>
        <p:txBody>
          <a:bodyPr wrap="square">
            <a:spAutoFit/>
          </a:bodyPr>
          <a:lstStyle/>
          <a:p>
            <a:r>
              <a:rPr lang="es-MX" sz="2000" b="1" dirty="0">
                <a:solidFill>
                  <a:schemeClr val="accent1"/>
                </a:solidFill>
              </a:rPr>
              <a:t>6</a:t>
            </a:r>
            <a:r>
              <a:rPr lang="es-MX" sz="2000" b="1" dirty="0"/>
              <a:t>. En plenaria, comenten brevemente cómo “vivieron” el encuentro con otros colegas en la sesión de Aprendizaje entre escuelas. A través de una “lluvia de ideas”, compartan:</a:t>
            </a:r>
          </a:p>
          <a:p>
            <a:endParaRPr lang="es-MX" sz="2000" b="1" dirty="0"/>
          </a:p>
          <a:p>
            <a:pPr marL="285750" indent="-285750">
              <a:buFont typeface="Arial" panose="020B0604020202020204" pitchFamily="34" charset="0"/>
              <a:buChar char="•"/>
            </a:pPr>
            <a:r>
              <a:rPr lang="es-MX" sz="2000" b="1" dirty="0"/>
              <a:t> ¿Qué aspectos relevantes rescatan de la sesión de </a:t>
            </a:r>
            <a:r>
              <a:rPr lang="es-MX" sz="2000" b="1" dirty="0" smtClean="0"/>
              <a:t>Aprendizaje </a:t>
            </a:r>
            <a:r>
              <a:rPr lang="es-MX" sz="2000" b="1" dirty="0"/>
              <a:t>entre escuelas?</a:t>
            </a:r>
          </a:p>
          <a:p>
            <a:pPr marL="285750" indent="-285750">
              <a:buFont typeface="Arial" panose="020B0604020202020204" pitchFamily="34" charset="0"/>
              <a:buChar char="•"/>
            </a:pPr>
            <a:r>
              <a:rPr lang="es-MX" sz="2000" b="1" dirty="0"/>
              <a:t> ¿Qué aprendizajes les dejó el hecho de compartir las problemáticas comunes</a:t>
            </a:r>
            <a:r>
              <a:rPr lang="es-MX" sz="2000" b="1" dirty="0" smtClean="0"/>
              <a:t>,</a:t>
            </a:r>
          </a:p>
          <a:p>
            <a:r>
              <a:rPr lang="es-MX" sz="2000" b="1" dirty="0"/>
              <a:t> </a:t>
            </a:r>
            <a:r>
              <a:rPr lang="es-MX" sz="2000" b="1" dirty="0" smtClean="0"/>
              <a:t>     </a:t>
            </a:r>
            <a:r>
              <a:rPr lang="es-MX" sz="2000" b="1" dirty="0"/>
              <a:t>el contenido programático o la habilidad de mayor dificultad con sus colegas de otras escuelas?</a:t>
            </a:r>
          </a:p>
          <a:p>
            <a:endParaRPr lang="es-MX" sz="2000" b="1" dirty="0"/>
          </a:p>
          <a:p>
            <a:r>
              <a:rPr lang="es-MX" sz="2000" b="1" dirty="0"/>
              <a:t>7. En equipos del mismo grado o ciclo escolar, comenten las ideas subrayadas del texto que leyeron y respondan:</a:t>
            </a:r>
          </a:p>
          <a:p>
            <a:endParaRPr lang="es-MX" sz="2000" b="1" dirty="0"/>
          </a:p>
          <a:p>
            <a:pPr marL="342900" indent="-342900">
              <a:buFont typeface="+mj-lt"/>
              <a:buAutoNum type="alphaLcParenR"/>
            </a:pPr>
            <a:r>
              <a:rPr lang="es-MX" sz="2000" b="1" dirty="0"/>
              <a:t>¿Qué problemática de mayor dificultad se presentó y qué aprendimos después de analizarla?</a:t>
            </a:r>
          </a:p>
          <a:p>
            <a:pPr marL="342900" indent="-342900">
              <a:buFont typeface="+mj-lt"/>
              <a:buAutoNum type="alphaLcParenR"/>
            </a:pPr>
            <a:r>
              <a:rPr lang="es-MX" sz="2000" b="1" dirty="0"/>
              <a:t>¿Cuáles fueron los compromisos establecidos para atenderla? ¿Cómo los estamos cumpliendo?</a:t>
            </a:r>
          </a:p>
          <a:p>
            <a:pPr marL="342900" indent="-342900">
              <a:buFont typeface="+mj-lt"/>
              <a:buAutoNum type="alphaLcParenR"/>
            </a:pPr>
            <a:r>
              <a:rPr lang="es-MX" sz="2000" b="1" dirty="0"/>
              <a:t>¿Qué falta por hacer para cumplir los acuerdos establecidos en el Aprendizaje entre escuelas?</a:t>
            </a:r>
          </a:p>
          <a:p>
            <a:endParaRPr lang="es-MX" sz="2000" b="1" dirty="0"/>
          </a:p>
          <a:p>
            <a:r>
              <a:rPr lang="es-MX" sz="2000" b="1" dirty="0"/>
              <a:t>8. Concentren sus respuestas en un cuadro, esquema o diapositiva para compartirlas en plenaria con sus compañeros.</a:t>
            </a:r>
          </a:p>
          <a:p>
            <a:endParaRPr lang="es-MX" sz="2000" b="1" dirty="0"/>
          </a:p>
          <a:p>
            <a:r>
              <a:rPr lang="es-MX" sz="2000" b="1" dirty="0"/>
              <a:t>Recuerden que es importante la participación de todos, por lo que se requiere que las intervenciones sean breves, objetivas y sin que excedan los 5 minutos.</a:t>
            </a:r>
          </a:p>
        </p:txBody>
      </p:sp>
    </p:spTree>
    <p:extLst>
      <p:ext uri="{BB962C8B-B14F-4D97-AF65-F5344CB8AC3E}">
        <p14:creationId xmlns:p14="http://schemas.microsoft.com/office/powerpoint/2010/main" val="283213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1" dur="500"/>
                                        <p:tgtEl>
                                          <p:spTgt spid="9">
                                            <p:txEl>
                                              <p:pRg st="0" end="0"/>
                                            </p:txEl>
                                          </p:spTgt>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5" dur="500"/>
                                        <p:tgtEl>
                                          <p:spTgt spid="9">
                                            <p:txEl>
                                              <p:pRg st="2" end="2"/>
                                            </p:txEl>
                                          </p:spTgt>
                                        </p:tgtEl>
                                      </p:cBhvr>
                                    </p:animEffect>
                                  </p:childTnLst>
                                </p:cTn>
                              </p:par>
                            </p:childTnLst>
                          </p:cTn>
                        </p:par>
                        <p:par>
                          <p:cTn id="16" fill="hold">
                            <p:stCondLst>
                              <p:cond delay="1750"/>
                            </p:stCondLst>
                            <p:childTnLst>
                              <p:par>
                                <p:cTn id="17" presetID="14" presetClass="entr" presetSubtype="1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9" dur="500"/>
                                        <p:tgtEl>
                                          <p:spTgt spid="9">
                                            <p:txEl>
                                              <p:pRg st="3" end="3"/>
                                            </p:txEl>
                                          </p:spTgt>
                                        </p:tgtEl>
                                      </p:cBhvr>
                                    </p:animEffect>
                                  </p:childTnLst>
                                </p:cTn>
                              </p:par>
                            </p:childTnLst>
                          </p:cTn>
                        </p:par>
                        <p:par>
                          <p:cTn id="20" fill="hold">
                            <p:stCondLst>
                              <p:cond delay="2250"/>
                            </p:stCondLst>
                            <p:childTnLst>
                              <p:par>
                                <p:cTn id="21" presetID="14" presetClass="entr" presetSubtype="1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3" dur="500"/>
                                        <p:tgtEl>
                                          <p:spTgt spid="9">
                                            <p:txEl>
                                              <p:pRg st="4" end="4"/>
                                            </p:txEl>
                                          </p:spTgt>
                                        </p:tgtEl>
                                      </p:cBhvr>
                                    </p:animEffect>
                                  </p:childTnLst>
                                </p:cTn>
                              </p:par>
                            </p:childTnLst>
                          </p:cTn>
                        </p:par>
                        <p:par>
                          <p:cTn id="24" fill="hold">
                            <p:stCondLst>
                              <p:cond delay="2750"/>
                            </p:stCondLst>
                            <p:childTnLst>
                              <p:par>
                                <p:cTn id="25" presetID="14" presetClass="entr" presetSubtype="10" fill="hold" grpId="0" nodeType="after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7" dur="500"/>
                                        <p:tgtEl>
                                          <p:spTgt spid="9">
                                            <p:txEl>
                                              <p:pRg st="6" end="6"/>
                                            </p:txEl>
                                          </p:spTgt>
                                        </p:tgtEl>
                                      </p:cBhvr>
                                    </p:animEffect>
                                  </p:childTnLst>
                                </p:cTn>
                              </p:par>
                            </p:childTnLst>
                          </p:cTn>
                        </p:par>
                        <p:par>
                          <p:cTn id="28" fill="hold">
                            <p:stCondLst>
                              <p:cond delay="3250"/>
                            </p:stCondLst>
                            <p:childTnLst>
                              <p:par>
                                <p:cTn id="29" presetID="14" presetClass="entr" presetSubtype="10" fill="hold" grpId="0" nodeType="after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randombar(horizontal)">
                                      <p:cBhvr>
                                        <p:cTn id="31" dur="500"/>
                                        <p:tgtEl>
                                          <p:spTgt spid="9">
                                            <p:txEl>
                                              <p:pRg st="8" end="8"/>
                                            </p:txEl>
                                          </p:spTgt>
                                        </p:tgtEl>
                                      </p:cBhvr>
                                    </p:animEffect>
                                  </p:childTnLst>
                                </p:cTn>
                              </p:par>
                            </p:childTnLst>
                          </p:cTn>
                        </p:par>
                        <p:par>
                          <p:cTn id="32" fill="hold">
                            <p:stCondLst>
                              <p:cond delay="3750"/>
                            </p:stCondLst>
                            <p:childTnLst>
                              <p:par>
                                <p:cTn id="33" presetID="14" presetClass="entr" presetSubtype="10" fill="hold" grpId="0" nodeType="after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Effect transition="in" filter="randombar(horizontal)">
                                      <p:cBhvr>
                                        <p:cTn id="35" dur="500"/>
                                        <p:tgtEl>
                                          <p:spTgt spid="9">
                                            <p:txEl>
                                              <p:pRg st="9" end="9"/>
                                            </p:txEl>
                                          </p:spTgt>
                                        </p:tgtEl>
                                      </p:cBhvr>
                                    </p:animEffect>
                                  </p:childTnLst>
                                </p:cTn>
                              </p:par>
                            </p:childTnLst>
                          </p:cTn>
                        </p:par>
                        <p:par>
                          <p:cTn id="36" fill="hold">
                            <p:stCondLst>
                              <p:cond delay="4250"/>
                            </p:stCondLst>
                            <p:childTnLst>
                              <p:par>
                                <p:cTn id="37" presetID="14" presetClass="entr" presetSubtype="10" fill="hold" grpId="0" nodeType="after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Effect transition="in" filter="randombar(horizontal)">
                                      <p:cBhvr>
                                        <p:cTn id="39" dur="500"/>
                                        <p:tgtEl>
                                          <p:spTgt spid="9">
                                            <p:txEl>
                                              <p:pRg st="10" end="10"/>
                                            </p:txEl>
                                          </p:spTgt>
                                        </p:tgtEl>
                                      </p:cBhvr>
                                    </p:animEffect>
                                  </p:childTnLst>
                                </p:cTn>
                              </p:par>
                            </p:childTnLst>
                          </p:cTn>
                        </p:par>
                        <p:par>
                          <p:cTn id="40" fill="hold">
                            <p:stCondLst>
                              <p:cond delay="4750"/>
                            </p:stCondLst>
                            <p:childTnLst>
                              <p:par>
                                <p:cTn id="41" presetID="14" presetClass="entr" presetSubtype="10" fill="hold" grpId="0" nodeType="afterEffect">
                                  <p:stCondLst>
                                    <p:cond delay="0"/>
                                  </p:stCondLst>
                                  <p:childTnLst>
                                    <p:set>
                                      <p:cBhvr>
                                        <p:cTn id="42" dur="1" fill="hold">
                                          <p:stCondLst>
                                            <p:cond delay="0"/>
                                          </p:stCondLst>
                                        </p:cTn>
                                        <p:tgtEl>
                                          <p:spTgt spid="9">
                                            <p:txEl>
                                              <p:pRg st="12" end="12"/>
                                            </p:txEl>
                                          </p:spTgt>
                                        </p:tgtEl>
                                        <p:attrNameLst>
                                          <p:attrName>style.visibility</p:attrName>
                                        </p:attrNameLst>
                                      </p:cBhvr>
                                      <p:to>
                                        <p:strVal val="visible"/>
                                      </p:to>
                                    </p:set>
                                    <p:animEffect transition="in" filter="randombar(horizontal)">
                                      <p:cBhvr>
                                        <p:cTn id="43" dur="500"/>
                                        <p:tgtEl>
                                          <p:spTgt spid="9">
                                            <p:txEl>
                                              <p:pRg st="12" end="12"/>
                                            </p:txEl>
                                          </p:spTgt>
                                        </p:tgtEl>
                                      </p:cBhvr>
                                    </p:animEffect>
                                  </p:childTnLst>
                                </p:cTn>
                              </p:par>
                            </p:childTnLst>
                          </p:cTn>
                        </p:par>
                        <p:par>
                          <p:cTn id="44" fill="hold">
                            <p:stCondLst>
                              <p:cond delay="5250"/>
                            </p:stCondLst>
                            <p:childTnLst>
                              <p:par>
                                <p:cTn id="45" presetID="14" presetClass="entr" presetSubtype="10" fill="hold" grpId="0" nodeType="after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randombar(horizontal)">
                                      <p:cBhvr>
                                        <p:cTn id="47"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381000"/>
            <a:ext cx="9601200" cy="223434"/>
          </a:xfrm>
        </p:spPr>
        <p:txBody>
          <a:bodyPr>
            <a:normAutofit fontScale="90000"/>
          </a:bodyPr>
          <a:lstStyle/>
          <a:p>
            <a:r>
              <a:rPr lang="es-MX" dirty="0" smtClean="0"/>
              <a:t>Aprendizajes, Retos, posibilidades</a:t>
            </a:r>
            <a:endParaRPr lang="es-MX" dirty="0"/>
          </a:p>
        </p:txBody>
      </p:sp>
      <p:pic>
        <p:nvPicPr>
          <p:cNvPr id="3" name="Picture 2" descr="Resultado de imagen para POSITIV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97930">
            <a:off x="9803754" y="-62625"/>
            <a:ext cx="1667308" cy="1110684"/>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3080" name="TextBox1" r:id="rId2" imgW="3933720" imgH="5267160"/>
        </mc:Choice>
        <mc:Fallback>
          <p:control name="TextBox1" r:id="rId2" imgW="3933720" imgH="5267160">
            <p:pic>
              <p:nvPicPr>
                <p:cNvPr id="4" name="TextBox1"/>
                <p:cNvPicPr preferRelativeResize="0">
                  <a:picLocks noChangeArrowheads="1" noChangeShapeType="1"/>
                </p:cNvPicPr>
                <p:nvPr/>
              </p:nvPicPr>
              <p:blipFill>
                <a:blip r:embed="rId7"/>
                <a:srcRect/>
                <a:stretch>
                  <a:fillRect/>
                </a:stretch>
              </p:blipFill>
              <p:spPr bwMode="auto">
                <a:xfrm>
                  <a:off x="0" y="867905"/>
                  <a:ext cx="3936569" cy="526390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81" name="TextBox2" r:id="rId3" imgW="3933720" imgH="5267160"/>
        </mc:Choice>
        <mc:Fallback>
          <p:control name="TextBox2" r:id="rId3" imgW="3933720" imgH="5267160">
            <p:pic>
              <p:nvPicPr>
                <p:cNvPr id="6" name="TextBox2"/>
                <p:cNvPicPr preferRelativeResize="0">
                  <a:picLocks noChangeArrowheads="1" noChangeShapeType="1"/>
                </p:cNvPicPr>
                <p:nvPr/>
              </p:nvPicPr>
              <p:blipFill>
                <a:blip r:embed="rId8"/>
                <a:srcRect/>
                <a:stretch>
                  <a:fillRect/>
                </a:stretch>
              </p:blipFill>
              <p:spPr bwMode="auto">
                <a:xfrm>
                  <a:off x="4127715" y="867905"/>
                  <a:ext cx="3936569" cy="526390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82" name="TextBox3" r:id="rId4" imgW="3933720" imgH="5267160"/>
        </mc:Choice>
        <mc:Fallback>
          <p:control name="TextBox3" r:id="rId4" imgW="3933720" imgH="5267160">
            <p:pic>
              <p:nvPicPr>
                <p:cNvPr id="7" name="TextBox3"/>
                <p:cNvPicPr preferRelativeResize="0">
                  <a:picLocks noChangeArrowheads="1" noChangeShapeType="1"/>
                </p:cNvPicPr>
                <p:nvPr/>
              </p:nvPicPr>
              <p:blipFill>
                <a:blip r:embed="rId9"/>
                <a:srcRect/>
                <a:stretch>
                  <a:fillRect/>
                </a:stretch>
              </p:blipFill>
              <p:spPr bwMode="auto">
                <a:xfrm>
                  <a:off x="8255430" y="867905"/>
                  <a:ext cx="3936569" cy="526390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3233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1267E8-808F-4B38-A734-8568775E31E4}"/>
              </a:ext>
            </a:extLst>
          </p:cNvPr>
          <p:cNvSpPr>
            <a:spLocks noGrp="1"/>
          </p:cNvSpPr>
          <p:nvPr>
            <p:ph type="title"/>
          </p:nvPr>
        </p:nvSpPr>
        <p:spPr>
          <a:xfrm>
            <a:off x="119270" y="49697"/>
            <a:ext cx="8711909" cy="824946"/>
          </a:xfrm>
        </p:spPr>
        <p:txBody>
          <a:bodyPr>
            <a:normAutofit fontScale="90000"/>
          </a:bodyPr>
          <a:lstStyle/>
          <a:p>
            <a:pPr algn="ctr"/>
            <a:r>
              <a:rPr lang="es-MX" dirty="0"/>
              <a:t>las habilidades básicas Para el aprendizaje autónomo</a:t>
            </a:r>
            <a:endParaRPr lang="es-MX" sz="6600" dirty="0"/>
          </a:p>
        </p:txBody>
      </p:sp>
      <p:sp>
        <p:nvSpPr>
          <p:cNvPr id="6" name="Rectángulo 5">
            <a:extLst>
              <a:ext uri="{FF2B5EF4-FFF2-40B4-BE49-F238E27FC236}">
                <a16:creationId xmlns="" xmlns:a16="http://schemas.microsoft.com/office/drawing/2014/main" id="{07254973-0971-4FCA-8692-5CF7A3B7173E}"/>
              </a:ext>
            </a:extLst>
          </p:cNvPr>
          <p:cNvSpPr/>
          <p:nvPr/>
        </p:nvSpPr>
        <p:spPr>
          <a:xfrm>
            <a:off x="477076" y="1329199"/>
            <a:ext cx="11118575"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2400" b="1" dirty="0">
                <a:solidFill>
                  <a:schemeClr val="tx1">
                    <a:lumMod val="50000"/>
                  </a:schemeClr>
                </a:solidFill>
              </a:rPr>
              <a:t>A lo largo de la historia, las comunidades humanas han realizado esfuerzos continuos para hacer transmisibles los asuntos y eventos que dan cuenta tanto de su vida cotidiana, como de las narraciones, leyendas, sagas y luchas por su supervivencia. Tal esfuerzo de comunicación es la base de la más grande producción cultural: la escritura, y su ineludible acompañante: la lectura. </a:t>
            </a:r>
          </a:p>
          <a:p>
            <a:pPr algn="ctr"/>
            <a:endParaRPr lang="es-MX" sz="2400" b="1" dirty="0">
              <a:solidFill>
                <a:schemeClr val="tx1">
                  <a:lumMod val="50000"/>
                </a:schemeClr>
              </a:solidFill>
            </a:endParaRPr>
          </a:p>
          <a:p>
            <a:pPr algn="ctr"/>
            <a:r>
              <a:rPr lang="es-MX" sz="2400" b="1" dirty="0">
                <a:solidFill>
                  <a:schemeClr val="accent1"/>
                </a:solidFill>
              </a:rPr>
              <a:t>En México han sido numerosos los esfuerzos educativos por incrementar la práctica lectora, la producción de textos y la enseñanza de las matemáticas para su uso en la vida cotidiana, por ser las habilidades mínimas indispensables para el aprendizaje de otros saberes.</a:t>
            </a:r>
          </a:p>
        </p:txBody>
      </p:sp>
      <p:sp>
        <p:nvSpPr>
          <p:cNvPr id="7" name="Rectángulo 6">
            <a:extLst>
              <a:ext uri="{FF2B5EF4-FFF2-40B4-BE49-F238E27FC236}">
                <a16:creationId xmlns="" xmlns:a16="http://schemas.microsoft.com/office/drawing/2014/main" id="{62502F38-F386-4786-922B-1FF717F25BB9}"/>
              </a:ext>
            </a:extLst>
          </p:cNvPr>
          <p:cNvSpPr/>
          <p:nvPr/>
        </p:nvSpPr>
        <p:spPr>
          <a:xfrm flipH="1">
            <a:off x="10646499" y="6318580"/>
            <a:ext cx="1415773" cy="523220"/>
          </a:xfrm>
          <a:prstGeom prst="rect">
            <a:avLst/>
          </a:prstGeom>
          <a:noFill/>
        </p:spPr>
        <p:txBody>
          <a:bodyPr wrap="none" lIns="91440" tIns="45720" rIns="91440" bIns="45720">
            <a:spAutoFit/>
          </a:bodyPr>
          <a:lstStyle/>
          <a:p>
            <a:pPr algn="ctr"/>
            <a:r>
              <a:rPr lang="es-ES" sz="2800" dirty="0">
                <a:ln w="0"/>
                <a:effectLst>
                  <a:outerShdw blurRad="38100" dist="25400" dir="5400000" algn="ctr" rotWithShape="0">
                    <a:srgbClr val="6E747A">
                      <a:alpha val="43000"/>
                    </a:srgbClr>
                  </a:outerShdw>
                </a:effectLst>
                <a:latin typeface="Century Schoolbook" panose="02040604050505020304" pitchFamily="18" charset="0"/>
              </a:rPr>
              <a:t>Pág. 10</a:t>
            </a:r>
          </a:p>
        </p:txBody>
      </p:sp>
      <p:pic>
        <p:nvPicPr>
          <p:cNvPr id="8" name="Imagen 7" descr="Imagen que contiene exterior&#10;&#10;Descripción generada con confianza alta">
            <a:extLst>
              <a:ext uri="{FF2B5EF4-FFF2-40B4-BE49-F238E27FC236}">
                <a16:creationId xmlns="" xmlns:a16="http://schemas.microsoft.com/office/drawing/2014/main" id="{E9743EFC-1BC0-46DC-9855-47C35B7929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3105" y="5472520"/>
            <a:ext cx="726137" cy="723088"/>
          </a:xfrm>
          <a:prstGeom prst="rect">
            <a:avLst/>
          </a:prstGeom>
        </p:spPr>
      </p:pic>
    </p:spTree>
    <p:extLst>
      <p:ext uri="{BB962C8B-B14F-4D97-AF65-F5344CB8AC3E}">
        <p14:creationId xmlns:p14="http://schemas.microsoft.com/office/powerpoint/2010/main" val="19423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p:cTn id="13" dur="500" fill="hold"/>
                                        <p:tgtEl>
                                          <p:spTgt spid="6">
                                            <p:bg/>
                                          </p:spTgt>
                                        </p:tgtEl>
                                        <p:attrNameLst>
                                          <p:attrName>ppt_w</p:attrName>
                                        </p:attrNameLst>
                                      </p:cBhvr>
                                      <p:tavLst>
                                        <p:tav tm="0">
                                          <p:val>
                                            <p:fltVal val="0"/>
                                          </p:val>
                                        </p:tav>
                                        <p:tav tm="100000">
                                          <p:val>
                                            <p:strVal val="#ppt_w"/>
                                          </p:val>
                                        </p:tav>
                                      </p:tavLst>
                                    </p:anim>
                                    <p:anim calcmode="lin" valueType="num">
                                      <p:cBhvr>
                                        <p:cTn id="14" dur="500" fill="hold"/>
                                        <p:tgtEl>
                                          <p:spTgt spid="6">
                                            <p:bg/>
                                          </p:spTgt>
                                        </p:tgtEl>
                                        <p:attrNameLst>
                                          <p:attrName>ppt_h</p:attrName>
                                        </p:attrNameLst>
                                      </p:cBhvr>
                                      <p:tavLst>
                                        <p:tav tm="0">
                                          <p:val>
                                            <p:fltVal val="0"/>
                                          </p:val>
                                        </p:tav>
                                        <p:tav tm="100000">
                                          <p:val>
                                            <p:strVal val="#ppt_h"/>
                                          </p:val>
                                        </p:tav>
                                      </p:tavLst>
                                    </p:anim>
                                    <p:animEffect transition="in" filter="fade">
                                      <p:cBhvr>
                                        <p:cTn id="15" dur="500"/>
                                        <p:tgtEl>
                                          <p:spTgt spid="6">
                                            <p:bg/>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6">
                                            <p:txEl>
                                              <p:pRg st="2" end="2"/>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2500"/>
                            </p:stCondLst>
                            <p:childTnLst>
                              <p:par>
                                <p:cTn id="33" presetID="8" presetClass="emph" presetSubtype="0" repeatCount="indefinite" fill="hold" nodeType="afterEffect">
                                  <p:stCondLst>
                                    <p:cond delay="0"/>
                                  </p:stCondLst>
                                  <p:childTnLst>
                                    <p:animRot by="21600000">
                                      <p:cBhvr>
                                        <p:cTn id="34" dur="2000" fill="hold"/>
                                        <p:tgtEl>
                                          <p:spTgt spid="8"/>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8593" t="35856" r="26695" b="5495"/>
          <a:stretch/>
        </p:blipFill>
        <p:spPr>
          <a:xfrm>
            <a:off x="2601311" y="-21405"/>
            <a:ext cx="9143999" cy="6743412"/>
          </a:xfrm>
          <a:prstGeom prst="rect">
            <a:avLst/>
          </a:prstGeom>
        </p:spPr>
      </p:pic>
      <p:sp>
        <p:nvSpPr>
          <p:cNvPr id="3" name="Título 1">
            <a:extLst>
              <a:ext uri="{FF2B5EF4-FFF2-40B4-BE49-F238E27FC236}">
                <a16:creationId xmlns="" xmlns:a16="http://schemas.microsoft.com/office/drawing/2014/main" id="{9F82D603-1DD6-4246-8425-F79556131EFB}"/>
              </a:ext>
            </a:extLst>
          </p:cNvPr>
          <p:cNvSpPr txBox="1">
            <a:spLocks/>
          </p:cNvSpPr>
          <p:nvPr/>
        </p:nvSpPr>
        <p:spPr>
          <a:xfrm>
            <a:off x="-1605455" y="1936647"/>
            <a:ext cx="6587359" cy="1169160"/>
          </a:xfrm>
          <a:prstGeom prst="rect">
            <a:avLst/>
          </a:prstGeom>
        </p:spPr>
        <p:txBody>
          <a:bodyPr>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8000" dirty="0" smtClean="0">
                <a:latin typeface="Century Gothic" panose="020B0502020202020204" pitchFamily="34" charset="0"/>
              </a:rPr>
              <a:t>Índice</a:t>
            </a:r>
            <a:endParaRPr lang="es-MX" sz="8000" dirty="0">
              <a:latin typeface="Century Gothic" panose="020B0502020202020204" pitchFamily="34" charset="0"/>
            </a:endParaRPr>
          </a:p>
        </p:txBody>
      </p:sp>
    </p:spTree>
    <p:extLst>
      <p:ext uri="{BB962C8B-B14F-4D97-AF65-F5344CB8AC3E}">
        <p14:creationId xmlns:p14="http://schemas.microsoft.com/office/powerpoint/2010/main" val="244488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62502F38-F386-4786-922B-1FF717F25BB9}"/>
              </a:ext>
            </a:extLst>
          </p:cNvPr>
          <p:cNvSpPr/>
          <p:nvPr/>
        </p:nvSpPr>
        <p:spPr>
          <a:xfrm flipH="1">
            <a:off x="10646499" y="6318580"/>
            <a:ext cx="1415773" cy="523220"/>
          </a:xfrm>
          <a:prstGeom prst="rect">
            <a:avLst/>
          </a:prstGeom>
          <a:noFill/>
        </p:spPr>
        <p:txBody>
          <a:bodyPr wrap="none" lIns="91440" tIns="45720" rIns="91440" bIns="45720">
            <a:spAutoFit/>
          </a:bodyPr>
          <a:lstStyle/>
          <a:p>
            <a:pPr algn="ctr"/>
            <a:r>
              <a:rPr lang="es-ES" sz="2800" dirty="0">
                <a:ln w="0"/>
                <a:effectLst>
                  <a:outerShdw blurRad="38100" dist="25400" dir="5400000" algn="ctr" rotWithShape="0">
                    <a:srgbClr val="6E747A">
                      <a:alpha val="43000"/>
                    </a:srgbClr>
                  </a:outerShdw>
                </a:effectLst>
                <a:latin typeface="Century Schoolbook" panose="02040604050505020304" pitchFamily="18" charset="0"/>
              </a:rPr>
              <a:t>Pág. 10</a:t>
            </a:r>
          </a:p>
        </p:txBody>
      </p:sp>
      <p:sp>
        <p:nvSpPr>
          <p:cNvPr id="10" name="Rectángulo 9">
            <a:extLst>
              <a:ext uri="{FF2B5EF4-FFF2-40B4-BE49-F238E27FC236}">
                <a16:creationId xmlns="" xmlns:a16="http://schemas.microsoft.com/office/drawing/2014/main" id="{D4761C39-A50B-45B7-B093-61A6D72B75F2}"/>
              </a:ext>
            </a:extLst>
          </p:cNvPr>
          <p:cNvSpPr/>
          <p:nvPr/>
        </p:nvSpPr>
        <p:spPr>
          <a:xfrm>
            <a:off x="318051" y="14614"/>
            <a:ext cx="9403590" cy="954107"/>
          </a:xfrm>
          <a:prstGeom prst="rect">
            <a:avLst/>
          </a:prstGeom>
        </p:spPr>
        <p:txBody>
          <a:bodyPr wrap="square">
            <a:spAutoFit/>
          </a:bodyPr>
          <a:lstStyle/>
          <a:p>
            <a:pPr algn="ctr"/>
            <a:r>
              <a:rPr lang="es-MX" sz="2800" dirty="0">
                <a:solidFill>
                  <a:schemeClr val="accent1"/>
                </a:solidFill>
              </a:rPr>
              <a:t>9. Lean en los equipos la información de los siguientes recuadros y relaciónenla con las imágenes.</a:t>
            </a:r>
          </a:p>
        </p:txBody>
      </p:sp>
      <p:sp>
        <p:nvSpPr>
          <p:cNvPr id="12" name="Rectángulo 11">
            <a:extLst>
              <a:ext uri="{FF2B5EF4-FFF2-40B4-BE49-F238E27FC236}">
                <a16:creationId xmlns="" xmlns:a16="http://schemas.microsoft.com/office/drawing/2014/main" id="{ED900AE0-FDC0-4B96-83EB-0AD3C7759876}"/>
              </a:ext>
            </a:extLst>
          </p:cNvPr>
          <p:cNvSpPr/>
          <p:nvPr/>
        </p:nvSpPr>
        <p:spPr>
          <a:xfrm>
            <a:off x="185531" y="1118342"/>
            <a:ext cx="4293704"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b="1" dirty="0"/>
              <a:t>A. Política de enseñanza de la lectura. Primeros años de la etapa colonial.</a:t>
            </a:r>
          </a:p>
          <a:p>
            <a:pPr algn="ctr"/>
            <a:r>
              <a:rPr lang="es-MX" dirty="0"/>
              <a:t>Además de los textos religiosos, se producen cartillas y silabarios; entre ellos, la Cartilla para enseñar a leer (1569), atribuida a Fray Pedro de Gante.</a:t>
            </a:r>
          </a:p>
        </p:txBody>
      </p:sp>
      <p:sp>
        <p:nvSpPr>
          <p:cNvPr id="14" name="Rectángulo 13">
            <a:extLst>
              <a:ext uri="{FF2B5EF4-FFF2-40B4-BE49-F238E27FC236}">
                <a16:creationId xmlns="" xmlns:a16="http://schemas.microsoft.com/office/drawing/2014/main" id="{2035D84A-4051-4A85-BE18-937665C96625}"/>
              </a:ext>
            </a:extLst>
          </p:cNvPr>
          <p:cNvSpPr/>
          <p:nvPr/>
        </p:nvSpPr>
        <p:spPr>
          <a:xfrm>
            <a:off x="4664766" y="940071"/>
            <a:ext cx="4664767"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b="1" dirty="0"/>
              <a:t>B. Actores en la Colonia: ¿Quién enseña y quién aprende? </a:t>
            </a:r>
          </a:p>
          <a:p>
            <a:pPr algn="ctr"/>
            <a:r>
              <a:rPr lang="es-MX" dirty="0"/>
              <a:t>Enseñan los clérigos y ya existen maestros de leer, escribir y de aritmética, poseedores de saberes pedagógicos.</a:t>
            </a:r>
          </a:p>
          <a:p>
            <a:pPr algn="ctr"/>
            <a:endParaRPr lang="es-MX" dirty="0"/>
          </a:p>
          <a:p>
            <a:pPr algn="ctr"/>
            <a:r>
              <a:rPr lang="es-MX" dirty="0"/>
              <a:t>Los niños aprenden principalmente gramática y ortografía para escribir correctamente.</a:t>
            </a:r>
          </a:p>
        </p:txBody>
      </p:sp>
      <p:sp>
        <p:nvSpPr>
          <p:cNvPr id="15" name="Rectángulo 14">
            <a:extLst>
              <a:ext uri="{FF2B5EF4-FFF2-40B4-BE49-F238E27FC236}">
                <a16:creationId xmlns="" xmlns:a16="http://schemas.microsoft.com/office/drawing/2014/main" id="{54459747-BC37-4A14-BFAE-66A1C2F21D5C}"/>
              </a:ext>
            </a:extLst>
          </p:cNvPr>
          <p:cNvSpPr/>
          <p:nvPr/>
        </p:nvSpPr>
        <p:spPr>
          <a:xfrm>
            <a:off x="66258" y="3341159"/>
            <a:ext cx="4664767"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MX" b="1" dirty="0"/>
              <a:t>C. La lectura en la Revolución y la Posrevolución.</a:t>
            </a:r>
          </a:p>
          <a:p>
            <a:pPr algn="ctr"/>
            <a:endParaRPr lang="es-MX" b="1" dirty="0"/>
          </a:p>
          <a:p>
            <a:pPr algn="ctr"/>
            <a:r>
              <a:rPr lang="es-MX" dirty="0"/>
              <a:t>Al término de la Revolución, en 1921, con José Vasconcelos al frente de la Secretaría de Educación Pública (SEP), se inició una campaña alfabetizadora y de promoción de la lectura, actividad considerada como un puntal de la enseñanza y elemento insustituible para la formación de la identidad nacional.</a:t>
            </a:r>
          </a:p>
        </p:txBody>
      </p:sp>
      <p:sp>
        <p:nvSpPr>
          <p:cNvPr id="16" name="Rectángulo 15">
            <a:extLst>
              <a:ext uri="{FF2B5EF4-FFF2-40B4-BE49-F238E27FC236}">
                <a16:creationId xmlns="" xmlns:a16="http://schemas.microsoft.com/office/drawing/2014/main" id="{2584561A-E772-41C8-803E-3B929DAFCB03}"/>
              </a:ext>
            </a:extLst>
          </p:cNvPr>
          <p:cNvSpPr/>
          <p:nvPr/>
        </p:nvSpPr>
        <p:spPr>
          <a:xfrm>
            <a:off x="4895053" y="3341159"/>
            <a:ext cx="4664767" cy="258532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MX" b="1" dirty="0"/>
              <a:t>D. Énfasis en la producción editorial para el fomento a la lectura y la escritura.</a:t>
            </a:r>
          </a:p>
          <a:p>
            <a:pPr algn="ctr"/>
            <a:endParaRPr lang="es-MX" b="1" dirty="0"/>
          </a:p>
          <a:p>
            <a:pPr algn="ctr"/>
            <a:r>
              <a:rPr lang="es-MX" dirty="0"/>
              <a:t>Se fortalecen los métodos de enseñanza de la lectura y existe la recomendación pedagógica de enseñar a leer antes que la escritura y la aritmética. Se utilizan la cartilla y el método de deletreo, que combina la lectura de la letra individual con la formación de sílabas.</a:t>
            </a:r>
          </a:p>
        </p:txBody>
      </p:sp>
      <p:sp>
        <p:nvSpPr>
          <p:cNvPr id="17" name="Rectángulo 16">
            <a:extLst>
              <a:ext uri="{FF2B5EF4-FFF2-40B4-BE49-F238E27FC236}">
                <a16:creationId xmlns="" xmlns:a16="http://schemas.microsoft.com/office/drawing/2014/main" id="{FD26C0F7-2E49-435E-99BE-CE491F8D4E7E}"/>
              </a:ext>
            </a:extLst>
          </p:cNvPr>
          <p:cNvSpPr/>
          <p:nvPr/>
        </p:nvSpPr>
        <p:spPr>
          <a:xfrm>
            <a:off x="9721641" y="751344"/>
            <a:ext cx="2300875" cy="53553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b="1" dirty="0"/>
              <a:t>E. Plan Nacional de Educación 1976</a:t>
            </a:r>
          </a:p>
          <a:p>
            <a:pPr algn="ctr"/>
            <a:endParaRPr lang="es-MX" b="1" dirty="0"/>
          </a:p>
          <a:p>
            <a:pPr algn="ctr"/>
            <a:r>
              <a:rPr lang="es-MX" dirty="0"/>
              <a:t>El cambio alcanzó la enseñanza de la lengua y de la lectura. Se dejó atrás el método ecléctico y se utilizó el denominado Método global de análisis estructural, que se basaba en la premisa de que la lectura implica necesariamente la comprensión y no sólo una simple decodificación de signos.</a:t>
            </a:r>
          </a:p>
        </p:txBody>
      </p:sp>
    </p:spTree>
    <p:extLst>
      <p:ext uri="{BB962C8B-B14F-4D97-AF65-F5344CB8AC3E}">
        <p14:creationId xmlns:p14="http://schemas.microsoft.com/office/powerpoint/2010/main" val="29666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bg/>
                                          </p:spTgt>
                                        </p:tgtEl>
                                        <p:attrNameLst>
                                          <p:attrName>style.visibility</p:attrName>
                                        </p:attrNameLst>
                                      </p:cBhvr>
                                      <p:to>
                                        <p:strVal val="visible"/>
                                      </p:to>
                                    </p:set>
                                    <p:anim calcmode="lin" valueType="num">
                                      <p:cBhvr>
                                        <p:cTn id="13" dur="500" fill="hold"/>
                                        <p:tgtEl>
                                          <p:spTgt spid="12">
                                            <p:bg/>
                                          </p:spTgt>
                                        </p:tgtEl>
                                        <p:attrNameLst>
                                          <p:attrName>ppt_w</p:attrName>
                                        </p:attrNameLst>
                                      </p:cBhvr>
                                      <p:tavLst>
                                        <p:tav tm="0">
                                          <p:val>
                                            <p:fltVal val="0"/>
                                          </p:val>
                                        </p:tav>
                                        <p:tav tm="100000">
                                          <p:val>
                                            <p:strVal val="#ppt_w"/>
                                          </p:val>
                                        </p:tav>
                                      </p:tavLst>
                                    </p:anim>
                                    <p:anim calcmode="lin" valueType="num">
                                      <p:cBhvr>
                                        <p:cTn id="14" dur="500" fill="hold"/>
                                        <p:tgtEl>
                                          <p:spTgt spid="12">
                                            <p:bg/>
                                          </p:spTgt>
                                        </p:tgtEl>
                                        <p:attrNameLst>
                                          <p:attrName>ppt_h</p:attrName>
                                        </p:attrNameLst>
                                      </p:cBhvr>
                                      <p:tavLst>
                                        <p:tav tm="0">
                                          <p:val>
                                            <p:fltVal val="0"/>
                                          </p:val>
                                        </p:tav>
                                        <p:tav tm="100000">
                                          <p:val>
                                            <p:strVal val="#ppt_h"/>
                                          </p:val>
                                        </p:tav>
                                      </p:tavLst>
                                    </p:anim>
                                    <p:animEffect transition="in" filter="fade">
                                      <p:cBhvr>
                                        <p:cTn id="15" dur="500"/>
                                        <p:tgtEl>
                                          <p:spTgt spid="12">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 calcmode="lin" valueType="num">
                                      <p:cBhvr>
                                        <p:cTn id="2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2">
                                            <p:txEl>
                                              <p:pRg st="1" end="1"/>
                                            </p:txEl>
                                          </p:spTgt>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4">
                                            <p:bg/>
                                          </p:spTgt>
                                        </p:tgtEl>
                                        <p:attrNameLst>
                                          <p:attrName>style.visibility</p:attrName>
                                        </p:attrNameLst>
                                      </p:cBhvr>
                                      <p:to>
                                        <p:strVal val="visible"/>
                                      </p:to>
                                    </p:set>
                                    <p:anim calcmode="lin" valueType="num">
                                      <p:cBhvr>
                                        <p:cTn id="33" dur="500" fill="hold"/>
                                        <p:tgtEl>
                                          <p:spTgt spid="14">
                                            <p:bg/>
                                          </p:spTgt>
                                        </p:tgtEl>
                                        <p:attrNameLst>
                                          <p:attrName>ppt_w</p:attrName>
                                        </p:attrNameLst>
                                      </p:cBhvr>
                                      <p:tavLst>
                                        <p:tav tm="0">
                                          <p:val>
                                            <p:fltVal val="0"/>
                                          </p:val>
                                        </p:tav>
                                        <p:tav tm="100000">
                                          <p:val>
                                            <p:strVal val="#ppt_w"/>
                                          </p:val>
                                        </p:tav>
                                      </p:tavLst>
                                    </p:anim>
                                    <p:anim calcmode="lin" valueType="num">
                                      <p:cBhvr>
                                        <p:cTn id="34" dur="500" fill="hold"/>
                                        <p:tgtEl>
                                          <p:spTgt spid="14">
                                            <p:bg/>
                                          </p:spTgt>
                                        </p:tgtEl>
                                        <p:attrNameLst>
                                          <p:attrName>ppt_h</p:attrName>
                                        </p:attrNameLst>
                                      </p:cBhvr>
                                      <p:tavLst>
                                        <p:tav tm="0">
                                          <p:val>
                                            <p:fltVal val="0"/>
                                          </p:val>
                                        </p:tav>
                                        <p:tav tm="100000">
                                          <p:val>
                                            <p:strVal val="#ppt_h"/>
                                          </p:val>
                                        </p:tav>
                                      </p:tavLst>
                                    </p:anim>
                                    <p:animEffect transition="in" filter="fade">
                                      <p:cBhvr>
                                        <p:cTn id="35" dur="500"/>
                                        <p:tgtEl>
                                          <p:spTgt spid="14">
                                            <p:bg/>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p:cTn id="40"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 calcmode="lin" valueType="num">
                                      <p:cBhvr>
                                        <p:cTn id="47"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49" dur="500"/>
                                        <p:tgtEl>
                                          <p:spTgt spid="1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4">
                                            <p:txEl>
                                              <p:pRg st="3" end="3"/>
                                            </p:txEl>
                                          </p:spTgt>
                                        </p:tgtEl>
                                        <p:attrNameLst>
                                          <p:attrName>style.visibility</p:attrName>
                                        </p:attrNameLst>
                                      </p:cBhvr>
                                      <p:to>
                                        <p:strVal val="visible"/>
                                      </p:to>
                                    </p:set>
                                    <p:anim calcmode="lin" valueType="num">
                                      <p:cBhvr>
                                        <p:cTn id="54"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14">
                                            <p:txEl>
                                              <p:pRg st="3" end="3"/>
                                            </p:txEl>
                                          </p:spTgt>
                                        </p:tgtEl>
                                      </p:cBhvr>
                                    </p:animEffec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15">
                                            <p:bg/>
                                          </p:spTgt>
                                        </p:tgtEl>
                                        <p:attrNameLst>
                                          <p:attrName>style.visibility</p:attrName>
                                        </p:attrNameLst>
                                      </p:cBhvr>
                                      <p:to>
                                        <p:strVal val="visible"/>
                                      </p:to>
                                    </p:set>
                                    <p:anim calcmode="lin" valueType="num">
                                      <p:cBhvr>
                                        <p:cTn id="60" dur="500" fill="hold"/>
                                        <p:tgtEl>
                                          <p:spTgt spid="15">
                                            <p:bg/>
                                          </p:spTgt>
                                        </p:tgtEl>
                                        <p:attrNameLst>
                                          <p:attrName>ppt_w</p:attrName>
                                        </p:attrNameLst>
                                      </p:cBhvr>
                                      <p:tavLst>
                                        <p:tav tm="0">
                                          <p:val>
                                            <p:fltVal val="0"/>
                                          </p:val>
                                        </p:tav>
                                        <p:tav tm="100000">
                                          <p:val>
                                            <p:strVal val="#ppt_w"/>
                                          </p:val>
                                        </p:tav>
                                      </p:tavLst>
                                    </p:anim>
                                    <p:anim calcmode="lin" valueType="num">
                                      <p:cBhvr>
                                        <p:cTn id="61" dur="500" fill="hold"/>
                                        <p:tgtEl>
                                          <p:spTgt spid="15">
                                            <p:bg/>
                                          </p:spTgt>
                                        </p:tgtEl>
                                        <p:attrNameLst>
                                          <p:attrName>ppt_h</p:attrName>
                                        </p:attrNameLst>
                                      </p:cBhvr>
                                      <p:tavLst>
                                        <p:tav tm="0">
                                          <p:val>
                                            <p:fltVal val="0"/>
                                          </p:val>
                                        </p:tav>
                                        <p:tav tm="100000">
                                          <p:val>
                                            <p:strVal val="#ppt_h"/>
                                          </p:val>
                                        </p:tav>
                                      </p:tavLst>
                                    </p:anim>
                                    <p:animEffect transition="in" filter="fade">
                                      <p:cBhvr>
                                        <p:cTn id="62" dur="500"/>
                                        <p:tgtEl>
                                          <p:spTgt spid="15">
                                            <p:bg/>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 calcmode="lin" valueType="num">
                                      <p:cBhvr>
                                        <p:cTn id="6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5">
                                            <p:txEl>
                                              <p:pRg st="2" end="2"/>
                                            </p:txEl>
                                          </p:spTgt>
                                        </p:tgtEl>
                                        <p:attrNameLst>
                                          <p:attrName>style.visibility</p:attrName>
                                        </p:attrNameLst>
                                      </p:cBhvr>
                                      <p:to>
                                        <p:strVal val="visible"/>
                                      </p:to>
                                    </p:set>
                                    <p:anim calcmode="lin" valueType="num">
                                      <p:cBhvr>
                                        <p:cTn id="74"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75"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76" dur="500"/>
                                        <p:tgtEl>
                                          <p:spTgt spid="15">
                                            <p:txEl>
                                              <p:pRg st="2" end="2"/>
                                            </p:txEl>
                                          </p:spTgt>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16">
                                            <p:bg/>
                                          </p:spTgt>
                                        </p:tgtEl>
                                        <p:attrNameLst>
                                          <p:attrName>style.visibility</p:attrName>
                                        </p:attrNameLst>
                                      </p:cBhvr>
                                      <p:to>
                                        <p:strVal val="visible"/>
                                      </p:to>
                                    </p:set>
                                    <p:anim calcmode="lin" valueType="num">
                                      <p:cBhvr>
                                        <p:cTn id="80" dur="500" fill="hold"/>
                                        <p:tgtEl>
                                          <p:spTgt spid="16">
                                            <p:bg/>
                                          </p:spTgt>
                                        </p:tgtEl>
                                        <p:attrNameLst>
                                          <p:attrName>ppt_w</p:attrName>
                                        </p:attrNameLst>
                                      </p:cBhvr>
                                      <p:tavLst>
                                        <p:tav tm="0">
                                          <p:val>
                                            <p:fltVal val="0"/>
                                          </p:val>
                                        </p:tav>
                                        <p:tav tm="100000">
                                          <p:val>
                                            <p:strVal val="#ppt_w"/>
                                          </p:val>
                                        </p:tav>
                                      </p:tavLst>
                                    </p:anim>
                                    <p:anim calcmode="lin" valueType="num">
                                      <p:cBhvr>
                                        <p:cTn id="81" dur="500" fill="hold"/>
                                        <p:tgtEl>
                                          <p:spTgt spid="16">
                                            <p:bg/>
                                          </p:spTgt>
                                        </p:tgtEl>
                                        <p:attrNameLst>
                                          <p:attrName>ppt_h</p:attrName>
                                        </p:attrNameLst>
                                      </p:cBhvr>
                                      <p:tavLst>
                                        <p:tav tm="0">
                                          <p:val>
                                            <p:fltVal val="0"/>
                                          </p:val>
                                        </p:tav>
                                        <p:tav tm="100000">
                                          <p:val>
                                            <p:strVal val="#ppt_h"/>
                                          </p:val>
                                        </p:tav>
                                      </p:tavLst>
                                    </p:anim>
                                    <p:animEffect transition="in" filter="fade">
                                      <p:cBhvr>
                                        <p:cTn id="82" dur="500"/>
                                        <p:tgtEl>
                                          <p:spTgt spid="16">
                                            <p:bg/>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6">
                                            <p:txEl>
                                              <p:pRg st="0" end="0"/>
                                            </p:txEl>
                                          </p:spTgt>
                                        </p:tgtEl>
                                        <p:attrNameLst>
                                          <p:attrName>style.visibility</p:attrName>
                                        </p:attrNameLst>
                                      </p:cBhvr>
                                      <p:to>
                                        <p:strVal val="visible"/>
                                      </p:to>
                                    </p:set>
                                    <p:anim calcmode="lin" valueType="num">
                                      <p:cBhvr>
                                        <p:cTn id="8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1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6">
                                            <p:txEl>
                                              <p:pRg st="2" end="2"/>
                                            </p:txEl>
                                          </p:spTgt>
                                        </p:tgtEl>
                                        <p:attrNameLst>
                                          <p:attrName>style.visibility</p:attrName>
                                        </p:attrNameLst>
                                      </p:cBhvr>
                                      <p:to>
                                        <p:strVal val="visible"/>
                                      </p:to>
                                    </p:set>
                                    <p:anim calcmode="lin" valueType="num">
                                      <p:cBhvr>
                                        <p:cTn id="94"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95"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96" dur="500"/>
                                        <p:tgtEl>
                                          <p:spTgt spid="16">
                                            <p:txEl>
                                              <p:pRg st="2" end="2"/>
                                            </p:txEl>
                                          </p:spTgt>
                                        </p:tgtEl>
                                      </p:cBhvr>
                                    </p:animEffect>
                                  </p:childTnLst>
                                </p:cTn>
                              </p:par>
                            </p:childTnLst>
                          </p:cTn>
                        </p:par>
                        <p:par>
                          <p:cTn id="97" fill="hold">
                            <p:stCondLst>
                              <p:cond delay="500"/>
                            </p:stCondLst>
                            <p:childTnLst>
                              <p:par>
                                <p:cTn id="98" presetID="53" presetClass="entr" presetSubtype="16" fill="hold" grpId="0" nodeType="afterEffect">
                                  <p:stCondLst>
                                    <p:cond delay="0"/>
                                  </p:stCondLst>
                                  <p:childTnLst>
                                    <p:set>
                                      <p:cBhvr>
                                        <p:cTn id="99" dur="1" fill="hold">
                                          <p:stCondLst>
                                            <p:cond delay="0"/>
                                          </p:stCondLst>
                                        </p:cTn>
                                        <p:tgtEl>
                                          <p:spTgt spid="17">
                                            <p:bg/>
                                          </p:spTgt>
                                        </p:tgtEl>
                                        <p:attrNameLst>
                                          <p:attrName>style.visibility</p:attrName>
                                        </p:attrNameLst>
                                      </p:cBhvr>
                                      <p:to>
                                        <p:strVal val="visible"/>
                                      </p:to>
                                    </p:set>
                                    <p:anim calcmode="lin" valueType="num">
                                      <p:cBhvr>
                                        <p:cTn id="100" dur="500" fill="hold"/>
                                        <p:tgtEl>
                                          <p:spTgt spid="17">
                                            <p:bg/>
                                          </p:spTgt>
                                        </p:tgtEl>
                                        <p:attrNameLst>
                                          <p:attrName>ppt_w</p:attrName>
                                        </p:attrNameLst>
                                      </p:cBhvr>
                                      <p:tavLst>
                                        <p:tav tm="0">
                                          <p:val>
                                            <p:fltVal val="0"/>
                                          </p:val>
                                        </p:tav>
                                        <p:tav tm="100000">
                                          <p:val>
                                            <p:strVal val="#ppt_w"/>
                                          </p:val>
                                        </p:tav>
                                      </p:tavLst>
                                    </p:anim>
                                    <p:anim calcmode="lin" valueType="num">
                                      <p:cBhvr>
                                        <p:cTn id="101" dur="500" fill="hold"/>
                                        <p:tgtEl>
                                          <p:spTgt spid="17">
                                            <p:bg/>
                                          </p:spTgt>
                                        </p:tgtEl>
                                        <p:attrNameLst>
                                          <p:attrName>ppt_h</p:attrName>
                                        </p:attrNameLst>
                                      </p:cBhvr>
                                      <p:tavLst>
                                        <p:tav tm="0">
                                          <p:val>
                                            <p:fltVal val="0"/>
                                          </p:val>
                                        </p:tav>
                                        <p:tav tm="100000">
                                          <p:val>
                                            <p:strVal val="#ppt_h"/>
                                          </p:val>
                                        </p:tav>
                                      </p:tavLst>
                                    </p:anim>
                                    <p:animEffect transition="in" filter="fade">
                                      <p:cBhvr>
                                        <p:cTn id="102" dur="500"/>
                                        <p:tgtEl>
                                          <p:spTgt spid="17">
                                            <p:bg/>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17">
                                            <p:txEl>
                                              <p:pRg st="0" end="0"/>
                                            </p:txEl>
                                          </p:spTgt>
                                        </p:tgtEl>
                                        <p:attrNameLst>
                                          <p:attrName>style.visibility</p:attrName>
                                        </p:attrNameLst>
                                      </p:cBhvr>
                                      <p:to>
                                        <p:strVal val="visible"/>
                                      </p:to>
                                    </p:set>
                                    <p:anim calcmode="lin" valueType="num">
                                      <p:cBhvr>
                                        <p:cTn id="10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17">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7">
                                            <p:txEl>
                                              <p:pRg st="2" end="2"/>
                                            </p:txEl>
                                          </p:spTgt>
                                        </p:tgtEl>
                                        <p:attrNameLst>
                                          <p:attrName>style.visibility</p:attrName>
                                        </p:attrNameLst>
                                      </p:cBhvr>
                                      <p:to>
                                        <p:strVal val="visible"/>
                                      </p:to>
                                    </p:set>
                                    <p:anim calcmode="lin" valueType="num">
                                      <p:cBhvr>
                                        <p:cTn id="114"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15"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116" dur="500"/>
                                        <p:tgtEl>
                                          <p:spTgt spid="17">
                                            <p:txEl>
                                              <p:pRg st="2" end="2"/>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fade">
                                      <p:cBhvr>
                                        <p:cTn id="1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build="p" animBg="1"/>
      <p:bldP spid="14" grpId="0" build="p" animBg="1"/>
      <p:bldP spid="15" grpId="0" build="p" animBg="1"/>
      <p:bldP spid="16" grpId="0" build="p" animBg="1"/>
      <p:bldP spid="1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62502F38-F386-4786-922B-1FF717F25BB9}"/>
              </a:ext>
            </a:extLst>
          </p:cNvPr>
          <p:cNvSpPr/>
          <p:nvPr/>
        </p:nvSpPr>
        <p:spPr>
          <a:xfrm flipH="1">
            <a:off x="10646499" y="6318580"/>
            <a:ext cx="1415773" cy="523220"/>
          </a:xfrm>
          <a:prstGeom prst="rect">
            <a:avLst/>
          </a:prstGeom>
          <a:noFill/>
        </p:spPr>
        <p:txBody>
          <a:bodyPr wrap="none" lIns="91440" tIns="45720" rIns="91440" bIns="45720">
            <a:spAutoFit/>
          </a:bodyPr>
          <a:lstStyle/>
          <a:p>
            <a:pPr algn="ctr"/>
            <a:r>
              <a:rPr lang="es-ES" sz="2800" dirty="0">
                <a:ln w="0"/>
                <a:effectLst>
                  <a:outerShdw blurRad="38100" dist="25400" dir="5400000" algn="ctr" rotWithShape="0">
                    <a:srgbClr val="6E747A">
                      <a:alpha val="43000"/>
                    </a:srgbClr>
                  </a:outerShdw>
                </a:effectLst>
                <a:latin typeface="Century Schoolbook" panose="02040604050505020304" pitchFamily="18" charset="0"/>
              </a:rPr>
              <a:t>Pág. 11</a:t>
            </a:r>
          </a:p>
        </p:txBody>
      </p:sp>
      <p:sp>
        <p:nvSpPr>
          <p:cNvPr id="14" name="Rectángulo 13">
            <a:extLst>
              <a:ext uri="{FF2B5EF4-FFF2-40B4-BE49-F238E27FC236}">
                <a16:creationId xmlns="" xmlns:a16="http://schemas.microsoft.com/office/drawing/2014/main" id="{2035D84A-4051-4A85-BE18-937665C96625}"/>
              </a:ext>
            </a:extLst>
          </p:cNvPr>
          <p:cNvSpPr/>
          <p:nvPr/>
        </p:nvSpPr>
        <p:spPr>
          <a:xfrm>
            <a:off x="7316855" y="156341"/>
            <a:ext cx="4664767"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b="1" dirty="0"/>
              <a:t>H. Reforma Integral de la </a:t>
            </a:r>
          </a:p>
          <a:p>
            <a:pPr algn="ctr"/>
            <a:r>
              <a:rPr lang="es-MX" b="1" dirty="0"/>
              <a:t>Educación Básica </a:t>
            </a:r>
          </a:p>
          <a:p>
            <a:pPr algn="ctr"/>
            <a:endParaRPr lang="es-MX" b="1" dirty="0"/>
          </a:p>
          <a:p>
            <a:pPr algn="ctr"/>
            <a:r>
              <a:rPr lang="es-MX" dirty="0"/>
              <a:t>La enseñanza por competencias busca enfatizar el sentido comunicativo de la lengua en situaciones cotidianas.</a:t>
            </a:r>
          </a:p>
          <a:p>
            <a:pPr algn="ctr"/>
            <a:r>
              <a:rPr lang="es-MX" dirty="0"/>
              <a:t>El planteamiento central para la enseñanza de las matemáticas consiste en utilizar secuencias de situaciones problemáticas, que despierten el interés de los alumnos, y que generen en ellos la reflexión, así como la búsqueda y formulación de argumento para validar resultados.</a:t>
            </a:r>
          </a:p>
        </p:txBody>
      </p:sp>
      <p:sp>
        <p:nvSpPr>
          <p:cNvPr id="15" name="Rectángulo 14">
            <a:extLst>
              <a:ext uri="{FF2B5EF4-FFF2-40B4-BE49-F238E27FC236}">
                <a16:creationId xmlns="" xmlns:a16="http://schemas.microsoft.com/office/drawing/2014/main" id="{54459747-BC37-4A14-BFAE-66A1C2F21D5C}"/>
              </a:ext>
            </a:extLst>
          </p:cNvPr>
          <p:cNvSpPr/>
          <p:nvPr/>
        </p:nvSpPr>
        <p:spPr>
          <a:xfrm>
            <a:off x="155719" y="109313"/>
            <a:ext cx="3766926"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b="1" dirty="0"/>
              <a:t>F. Plan de Once Años.</a:t>
            </a:r>
          </a:p>
          <a:p>
            <a:pPr algn="ctr"/>
            <a:endParaRPr lang="es-MX" b="1" dirty="0"/>
          </a:p>
          <a:p>
            <a:pPr algn="ctr"/>
            <a:r>
              <a:rPr lang="es-MX" dirty="0"/>
              <a:t>En 1959 comenzó este plan que buscó mejorar la educación primaria y expandirla. La enseñanza de la lectura y la escritura se realizaba a través del método ecléctico. </a:t>
            </a:r>
          </a:p>
          <a:p>
            <a:pPr algn="ctr"/>
            <a:r>
              <a:rPr lang="es-MX" dirty="0"/>
              <a:t>Dentro del salón de clases se atendía la modalidad de lectura silenciosa –cuando el objetivo era valorar la comprensión-, o la modalidad en voz alta -en la que se evaluaban entonación o modulación.</a:t>
            </a:r>
          </a:p>
        </p:txBody>
      </p:sp>
      <p:sp>
        <p:nvSpPr>
          <p:cNvPr id="16" name="Rectángulo 15">
            <a:extLst>
              <a:ext uri="{FF2B5EF4-FFF2-40B4-BE49-F238E27FC236}">
                <a16:creationId xmlns="" xmlns:a16="http://schemas.microsoft.com/office/drawing/2014/main" id="{2584561A-E772-41C8-803E-3B929DAFCB03}"/>
              </a:ext>
            </a:extLst>
          </p:cNvPr>
          <p:cNvSpPr/>
          <p:nvPr/>
        </p:nvSpPr>
        <p:spPr>
          <a:xfrm>
            <a:off x="4066760" y="29801"/>
            <a:ext cx="3115919"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b="1" dirty="0"/>
              <a:t>G. Reforma educativa de 1993</a:t>
            </a:r>
          </a:p>
          <a:p>
            <a:pPr algn="ctr"/>
            <a:endParaRPr lang="es-MX" b="1" dirty="0"/>
          </a:p>
          <a:p>
            <a:pPr algn="ctr"/>
            <a:r>
              <a:rPr lang="es-MX" dirty="0"/>
              <a:t>Inicia una reforma curricular y pedagógica que se caracteriza por la presencia de un enfoque distinto en la enseñanza de la lengua materna, que repercute, precisamente, en la manera de abordar la lectura y la escritura. La resolución de problemas se constituye como la manera de abordar las matemáticas en el ámbito escolar.</a:t>
            </a:r>
          </a:p>
        </p:txBody>
      </p:sp>
      <p:sp>
        <p:nvSpPr>
          <p:cNvPr id="12" name="Rectángulo 11">
            <a:extLst>
              <a:ext uri="{FF2B5EF4-FFF2-40B4-BE49-F238E27FC236}">
                <a16:creationId xmlns="" xmlns:a16="http://schemas.microsoft.com/office/drawing/2014/main" id="{ED900AE0-FDC0-4B96-83EB-0AD3C7759876}"/>
              </a:ext>
            </a:extLst>
          </p:cNvPr>
          <p:cNvSpPr/>
          <p:nvPr/>
        </p:nvSpPr>
        <p:spPr>
          <a:xfrm>
            <a:off x="318572" y="4622694"/>
            <a:ext cx="11665221"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MX" b="1" dirty="0"/>
              <a:t>I. Nuevo Modelo Educativo. Educar para la creatividad y la Libertad. Aprendizajes Clave para la Educación Integral</a:t>
            </a:r>
          </a:p>
          <a:p>
            <a:endParaRPr lang="es-MX" b="1" dirty="0"/>
          </a:p>
          <a:p>
            <a:pPr algn="ctr"/>
            <a:r>
              <a:rPr lang="es-MX" dirty="0"/>
              <a:t>El alumno utiliza su lengua materna (y el español) para comunicarse con eficacia en distintos contextos, con múltiples propósitos e interlocutores. Analiza situaciones, argumenta y razona, identifica problemas (matemáticos y de otra índole), formula preguntas, fundamenta sus juicios, propone soluciones, aplica estrategias y toma decisiones.</a:t>
            </a:r>
          </a:p>
        </p:txBody>
      </p:sp>
    </p:spTree>
    <p:extLst>
      <p:ext uri="{BB962C8B-B14F-4D97-AF65-F5344CB8AC3E}">
        <p14:creationId xmlns:p14="http://schemas.microsoft.com/office/powerpoint/2010/main" val="225657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53" presetClass="entr" presetSubtype="16"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p:cTn id="7" dur="500" fill="hold"/>
                                        <p:tgtEl>
                                          <p:spTgt spid="15">
                                            <p:bg/>
                                          </p:spTgt>
                                        </p:tgtEl>
                                        <p:attrNameLst>
                                          <p:attrName>ppt_w</p:attrName>
                                        </p:attrNameLst>
                                      </p:cBhvr>
                                      <p:tavLst>
                                        <p:tav tm="0">
                                          <p:val>
                                            <p:fltVal val="0"/>
                                          </p:val>
                                        </p:tav>
                                        <p:tav tm="100000">
                                          <p:val>
                                            <p:strVal val="#ppt_w"/>
                                          </p:val>
                                        </p:tav>
                                      </p:tavLst>
                                    </p:anim>
                                    <p:anim calcmode="lin" valueType="num">
                                      <p:cBhvr>
                                        <p:cTn id="8" dur="500" fill="hold"/>
                                        <p:tgtEl>
                                          <p:spTgt spid="15">
                                            <p:bg/>
                                          </p:spTgt>
                                        </p:tgtEl>
                                        <p:attrNameLst>
                                          <p:attrName>ppt_h</p:attrName>
                                        </p:attrNameLst>
                                      </p:cBhvr>
                                      <p:tavLst>
                                        <p:tav tm="0">
                                          <p:val>
                                            <p:fltVal val="0"/>
                                          </p:val>
                                        </p:tav>
                                        <p:tav tm="100000">
                                          <p:val>
                                            <p:strVal val="#ppt_h"/>
                                          </p:val>
                                        </p:tav>
                                      </p:tavLst>
                                    </p:anim>
                                    <p:animEffect transition="in" filter="fade">
                                      <p:cBhvr>
                                        <p:cTn id="9" dur="500"/>
                                        <p:tgtEl>
                                          <p:spTgt spid="15">
                                            <p:bg/>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p:cTn id="13"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5">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5">
                                            <p:txEl>
                                              <p:pRg st="2" end="2"/>
                                            </p:txEl>
                                          </p:spTgt>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p:cTn id="25"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5">
                                            <p:txEl>
                                              <p:pRg st="3" end="3"/>
                                            </p:txEl>
                                          </p:spTgt>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6">
                                            <p:bg/>
                                          </p:spTgt>
                                        </p:tgtEl>
                                        <p:attrNameLst>
                                          <p:attrName>style.visibility</p:attrName>
                                        </p:attrNameLst>
                                      </p:cBhvr>
                                      <p:to>
                                        <p:strVal val="visible"/>
                                      </p:to>
                                    </p:set>
                                    <p:anim calcmode="lin" valueType="num">
                                      <p:cBhvr>
                                        <p:cTn id="31" dur="500" fill="hold"/>
                                        <p:tgtEl>
                                          <p:spTgt spid="16">
                                            <p:bg/>
                                          </p:spTgt>
                                        </p:tgtEl>
                                        <p:attrNameLst>
                                          <p:attrName>ppt_w</p:attrName>
                                        </p:attrNameLst>
                                      </p:cBhvr>
                                      <p:tavLst>
                                        <p:tav tm="0">
                                          <p:val>
                                            <p:fltVal val="0"/>
                                          </p:val>
                                        </p:tav>
                                        <p:tav tm="100000">
                                          <p:val>
                                            <p:strVal val="#ppt_w"/>
                                          </p:val>
                                        </p:tav>
                                      </p:tavLst>
                                    </p:anim>
                                    <p:anim calcmode="lin" valueType="num">
                                      <p:cBhvr>
                                        <p:cTn id="32" dur="500" fill="hold"/>
                                        <p:tgtEl>
                                          <p:spTgt spid="16">
                                            <p:bg/>
                                          </p:spTgt>
                                        </p:tgtEl>
                                        <p:attrNameLst>
                                          <p:attrName>ppt_h</p:attrName>
                                        </p:attrNameLst>
                                      </p:cBhvr>
                                      <p:tavLst>
                                        <p:tav tm="0">
                                          <p:val>
                                            <p:fltVal val="0"/>
                                          </p:val>
                                        </p:tav>
                                        <p:tav tm="100000">
                                          <p:val>
                                            <p:strVal val="#ppt_h"/>
                                          </p:val>
                                        </p:tav>
                                      </p:tavLst>
                                    </p:anim>
                                    <p:animEffect transition="in" filter="fade">
                                      <p:cBhvr>
                                        <p:cTn id="33" dur="500"/>
                                        <p:tgtEl>
                                          <p:spTgt spid="16">
                                            <p:bg/>
                                          </p:spTgt>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p:cTn id="3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6">
                                            <p:txEl>
                                              <p:pRg st="0" end="0"/>
                                            </p:txEl>
                                          </p:spTgt>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 calcmode="lin" valueType="num">
                                      <p:cBhvr>
                                        <p:cTn id="43"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16">
                                            <p:txEl>
                                              <p:pRg st="2" end="2"/>
                                            </p:txEl>
                                          </p:spTgt>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4">
                                            <p:bg/>
                                          </p:spTgt>
                                        </p:tgtEl>
                                        <p:attrNameLst>
                                          <p:attrName>style.visibility</p:attrName>
                                        </p:attrNameLst>
                                      </p:cBhvr>
                                      <p:to>
                                        <p:strVal val="visible"/>
                                      </p:to>
                                    </p:set>
                                    <p:anim calcmode="lin" valueType="num">
                                      <p:cBhvr>
                                        <p:cTn id="49" dur="500" fill="hold"/>
                                        <p:tgtEl>
                                          <p:spTgt spid="14">
                                            <p:bg/>
                                          </p:spTgt>
                                        </p:tgtEl>
                                        <p:attrNameLst>
                                          <p:attrName>ppt_w</p:attrName>
                                        </p:attrNameLst>
                                      </p:cBhvr>
                                      <p:tavLst>
                                        <p:tav tm="0">
                                          <p:val>
                                            <p:fltVal val="0"/>
                                          </p:val>
                                        </p:tav>
                                        <p:tav tm="100000">
                                          <p:val>
                                            <p:strVal val="#ppt_w"/>
                                          </p:val>
                                        </p:tav>
                                      </p:tavLst>
                                    </p:anim>
                                    <p:anim calcmode="lin" valueType="num">
                                      <p:cBhvr>
                                        <p:cTn id="50" dur="500" fill="hold"/>
                                        <p:tgtEl>
                                          <p:spTgt spid="14">
                                            <p:bg/>
                                          </p:spTgt>
                                        </p:tgtEl>
                                        <p:attrNameLst>
                                          <p:attrName>ppt_h</p:attrName>
                                        </p:attrNameLst>
                                      </p:cBhvr>
                                      <p:tavLst>
                                        <p:tav tm="0">
                                          <p:val>
                                            <p:fltVal val="0"/>
                                          </p:val>
                                        </p:tav>
                                        <p:tav tm="100000">
                                          <p:val>
                                            <p:strVal val="#ppt_h"/>
                                          </p:val>
                                        </p:tav>
                                      </p:tavLst>
                                    </p:anim>
                                    <p:animEffect transition="in" filter="fade">
                                      <p:cBhvr>
                                        <p:cTn id="51" dur="500"/>
                                        <p:tgtEl>
                                          <p:spTgt spid="14">
                                            <p:bg/>
                                          </p:spTgt>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p:cTn id="5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14">
                                            <p:txEl>
                                              <p:pRg st="0" end="0"/>
                                            </p:txEl>
                                          </p:spTgt>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4">
                                            <p:txEl>
                                              <p:pRg st="1" end="1"/>
                                            </p:txEl>
                                          </p:spTgt>
                                        </p:tgtEl>
                                        <p:attrNameLst>
                                          <p:attrName>style.visibility</p:attrName>
                                        </p:attrNameLst>
                                      </p:cBhvr>
                                      <p:to>
                                        <p:strVal val="visible"/>
                                      </p:to>
                                    </p:set>
                                    <p:anim calcmode="lin" valueType="num">
                                      <p:cBhvr>
                                        <p:cTn id="61"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14">
                                            <p:txEl>
                                              <p:pRg st="1" end="1"/>
                                            </p:txEl>
                                          </p:spTgt>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14">
                                            <p:txEl>
                                              <p:pRg st="3" end="3"/>
                                            </p:txEl>
                                          </p:spTgt>
                                        </p:tgtEl>
                                        <p:attrNameLst>
                                          <p:attrName>style.visibility</p:attrName>
                                        </p:attrNameLst>
                                      </p:cBhvr>
                                      <p:to>
                                        <p:strVal val="visible"/>
                                      </p:to>
                                    </p:set>
                                    <p:anim calcmode="lin" valueType="num">
                                      <p:cBhvr>
                                        <p:cTn id="67"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68"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69" dur="500"/>
                                        <p:tgtEl>
                                          <p:spTgt spid="14">
                                            <p:txEl>
                                              <p:pRg st="3" end="3"/>
                                            </p:txEl>
                                          </p:spTgt>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xEl>
                                              <p:pRg st="4" end="4"/>
                                            </p:txEl>
                                          </p:spTgt>
                                        </p:tgtEl>
                                        <p:attrNameLst>
                                          <p:attrName>style.visibility</p:attrName>
                                        </p:attrNameLst>
                                      </p:cBhvr>
                                      <p:to>
                                        <p:strVal val="visible"/>
                                      </p:to>
                                    </p:set>
                                    <p:anim calcmode="lin" valueType="num">
                                      <p:cBhvr>
                                        <p:cTn id="73"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74"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75" dur="500"/>
                                        <p:tgtEl>
                                          <p:spTgt spid="14">
                                            <p:txEl>
                                              <p:pRg st="4" end="4"/>
                                            </p:txEl>
                                          </p:spTgt>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2">
                                            <p:bg/>
                                          </p:spTgt>
                                        </p:tgtEl>
                                        <p:attrNameLst>
                                          <p:attrName>style.visibility</p:attrName>
                                        </p:attrNameLst>
                                      </p:cBhvr>
                                      <p:to>
                                        <p:strVal val="visible"/>
                                      </p:to>
                                    </p:set>
                                    <p:anim calcmode="lin" valueType="num">
                                      <p:cBhvr>
                                        <p:cTn id="79" dur="500" fill="hold"/>
                                        <p:tgtEl>
                                          <p:spTgt spid="12">
                                            <p:bg/>
                                          </p:spTgt>
                                        </p:tgtEl>
                                        <p:attrNameLst>
                                          <p:attrName>ppt_w</p:attrName>
                                        </p:attrNameLst>
                                      </p:cBhvr>
                                      <p:tavLst>
                                        <p:tav tm="0">
                                          <p:val>
                                            <p:fltVal val="0"/>
                                          </p:val>
                                        </p:tav>
                                        <p:tav tm="100000">
                                          <p:val>
                                            <p:strVal val="#ppt_w"/>
                                          </p:val>
                                        </p:tav>
                                      </p:tavLst>
                                    </p:anim>
                                    <p:anim calcmode="lin" valueType="num">
                                      <p:cBhvr>
                                        <p:cTn id="80" dur="500" fill="hold"/>
                                        <p:tgtEl>
                                          <p:spTgt spid="12">
                                            <p:bg/>
                                          </p:spTgt>
                                        </p:tgtEl>
                                        <p:attrNameLst>
                                          <p:attrName>ppt_h</p:attrName>
                                        </p:attrNameLst>
                                      </p:cBhvr>
                                      <p:tavLst>
                                        <p:tav tm="0">
                                          <p:val>
                                            <p:fltVal val="0"/>
                                          </p:val>
                                        </p:tav>
                                        <p:tav tm="100000">
                                          <p:val>
                                            <p:strVal val="#ppt_h"/>
                                          </p:val>
                                        </p:tav>
                                      </p:tavLst>
                                    </p:anim>
                                    <p:animEffect transition="in" filter="fade">
                                      <p:cBhvr>
                                        <p:cTn id="81" dur="500"/>
                                        <p:tgtEl>
                                          <p:spTgt spid="12">
                                            <p:bg/>
                                          </p:spTgt>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2">
                                            <p:txEl>
                                              <p:pRg st="0" end="0"/>
                                            </p:txEl>
                                          </p:spTgt>
                                        </p:tgtEl>
                                        <p:attrNameLst>
                                          <p:attrName>style.visibility</p:attrName>
                                        </p:attrNameLst>
                                      </p:cBhvr>
                                      <p:to>
                                        <p:strVal val="visible"/>
                                      </p:to>
                                    </p:set>
                                    <p:anim calcmode="lin" valueType="num">
                                      <p:cBhvr>
                                        <p:cTn id="8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12">
                                            <p:txEl>
                                              <p:pRg st="0" end="0"/>
                                            </p:txEl>
                                          </p:spTgt>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12">
                                            <p:txEl>
                                              <p:pRg st="2" end="2"/>
                                            </p:txEl>
                                          </p:spTgt>
                                        </p:tgtEl>
                                        <p:attrNameLst>
                                          <p:attrName>style.visibility</p:attrName>
                                        </p:attrNameLst>
                                      </p:cBhvr>
                                      <p:to>
                                        <p:strVal val="visible"/>
                                      </p:to>
                                    </p:set>
                                    <p:anim calcmode="lin" valueType="num">
                                      <p:cBhvr>
                                        <p:cTn id="91"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92"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93" dur="500"/>
                                        <p:tgtEl>
                                          <p:spTgt spid="12">
                                            <p:txEl>
                                              <p:pRg st="2" end="2"/>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uild="p" animBg="1"/>
      <p:bldP spid="15" grpId="0" build="p" animBg="1"/>
      <p:bldP spid="16" grpId="0" build="p" animBg="1"/>
      <p:bldP spid="1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70D7D6CA-38E6-4C94-82F5-224E7AB9A082}"/>
              </a:ext>
            </a:extLst>
          </p:cNvPr>
          <p:cNvGrpSpPr/>
          <p:nvPr/>
        </p:nvGrpSpPr>
        <p:grpSpPr>
          <a:xfrm>
            <a:off x="205740" y="137160"/>
            <a:ext cx="1988725" cy="2502085"/>
            <a:chOff x="205740" y="137160"/>
            <a:chExt cx="1988725" cy="2502085"/>
          </a:xfrm>
        </p:grpSpPr>
        <p:pic>
          <p:nvPicPr>
            <p:cNvPr id="5" name="Imagen 4">
              <a:extLst>
                <a:ext uri="{FF2B5EF4-FFF2-40B4-BE49-F238E27FC236}">
                  <a16:creationId xmlns="" xmlns:a16="http://schemas.microsoft.com/office/drawing/2014/main" id="{3A21BCC3-202F-4AFB-9266-899C68AAA403}"/>
                </a:ext>
              </a:extLst>
            </p:cNvPr>
            <p:cNvPicPr>
              <a:picLocks noChangeAspect="1"/>
            </p:cNvPicPr>
            <p:nvPr/>
          </p:nvPicPr>
          <p:blipFill>
            <a:blip r:embed="rId2"/>
            <a:stretch>
              <a:fillRect/>
            </a:stretch>
          </p:blipFill>
          <p:spPr>
            <a:xfrm>
              <a:off x="670655" y="515435"/>
              <a:ext cx="1523810" cy="2123810"/>
            </a:xfrm>
            <a:prstGeom prst="rect">
              <a:avLst/>
            </a:prstGeom>
          </p:spPr>
        </p:pic>
        <p:sp>
          <p:nvSpPr>
            <p:cNvPr id="6" name="Rectángulo 5">
              <a:extLst>
                <a:ext uri="{FF2B5EF4-FFF2-40B4-BE49-F238E27FC236}">
                  <a16:creationId xmlns="" xmlns:a16="http://schemas.microsoft.com/office/drawing/2014/main" id="{C90F6F03-AC10-4FEE-A10C-4309588EC463}"/>
                </a:ext>
              </a:extLst>
            </p:cNvPr>
            <p:cNvSpPr/>
            <p:nvPr/>
          </p:nvSpPr>
          <p:spPr>
            <a:xfrm>
              <a:off x="205740" y="137160"/>
              <a:ext cx="699229"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VII</a:t>
              </a:r>
            </a:p>
          </p:txBody>
        </p:sp>
      </p:grpSp>
      <p:sp>
        <p:nvSpPr>
          <p:cNvPr id="33" name="Rectángulo 32">
            <a:extLst>
              <a:ext uri="{FF2B5EF4-FFF2-40B4-BE49-F238E27FC236}">
                <a16:creationId xmlns="" xmlns:a16="http://schemas.microsoft.com/office/drawing/2014/main" id="{B70CC5E5-6D73-407B-8EE3-FF6D5431DEFE}"/>
              </a:ext>
            </a:extLst>
          </p:cNvPr>
          <p:cNvSpPr/>
          <p:nvPr/>
        </p:nvSpPr>
        <p:spPr>
          <a:xfrm>
            <a:off x="619438" y="5598294"/>
            <a:ext cx="11269156" cy="1200329"/>
          </a:xfrm>
          <a:prstGeom prst="rect">
            <a:avLst/>
          </a:prstGeom>
        </p:spPr>
        <p:txBody>
          <a:bodyPr wrap="square">
            <a:spAutoFit/>
          </a:bodyPr>
          <a:lstStyle/>
          <a:p>
            <a:pPr algn="ctr"/>
            <a:r>
              <a:rPr lang="es-MX" i="1" dirty="0">
                <a:solidFill>
                  <a:srgbClr val="231F20"/>
                </a:solidFill>
              </a:rPr>
              <a:t>Adaptado de: Valentina Cantón Arjona, Historia de la lectura en México. </a:t>
            </a:r>
          </a:p>
          <a:p>
            <a:pPr algn="ctr"/>
            <a:r>
              <a:rPr lang="es-MX" i="1" dirty="0">
                <a:solidFill>
                  <a:srgbClr val="231F20"/>
                </a:solidFill>
              </a:rPr>
              <a:t>Hacia la formación de lectores autónomos, primera y segunda partes,. </a:t>
            </a:r>
          </a:p>
          <a:p>
            <a:pPr algn="ctr"/>
            <a:r>
              <a:rPr lang="es-MX" i="1" dirty="0">
                <a:solidFill>
                  <a:srgbClr val="231F20"/>
                </a:solidFill>
              </a:rPr>
              <a:t>Correo del Maestro Núm. 163, diciembre de 2009, disponible en: http://www.correodelmaestro.com/anteriores/2009/diciembre/2incert163.htm</a:t>
            </a:r>
            <a:endParaRPr lang="es-MX" i="1" dirty="0"/>
          </a:p>
        </p:txBody>
      </p:sp>
      <p:grpSp>
        <p:nvGrpSpPr>
          <p:cNvPr id="3" name="Grupo 2">
            <a:extLst>
              <a:ext uri="{FF2B5EF4-FFF2-40B4-BE49-F238E27FC236}">
                <a16:creationId xmlns="" xmlns:a16="http://schemas.microsoft.com/office/drawing/2014/main" id="{F3385FFF-8054-41BA-A421-F8B10CDB2A61}"/>
              </a:ext>
            </a:extLst>
          </p:cNvPr>
          <p:cNvGrpSpPr/>
          <p:nvPr/>
        </p:nvGrpSpPr>
        <p:grpSpPr>
          <a:xfrm>
            <a:off x="2922428" y="223047"/>
            <a:ext cx="1927180" cy="2181111"/>
            <a:chOff x="2922428" y="223047"/>
            <a:chExt cx="1927180" cy="2181111"/>
          </a:xfrm>
        </p:grpSpPr>
        <p:grpSp>
          <p:nvGrpSpPr>
            <p:cNvPr id="9" name="Grupo 8">
              <a:extLst>
                <a:ext uri="{FF2B5EF4-FFF2-40B4-BE49-F238E27FC236}">
                  <a16:creationId xmlns="" xmlns:a16="http://schemas.microsoft.com/office/drawing/2014/main" id="{582708F9-29D3-4145-9814-8F0575857FAD}"/>
                </a:ext>
              </a:extLst>
            </p:cNvPr>
            <p:cNvGrpSpPr/>
            <p:nvPr/>
          </p:nvGrpSpPr>
          <p:grpSpPr>
            <a:xfrm>
              <a:off x="3107488" y="515435"/>
              <a:ext cx="1742120" cy="1888723"/>
              <a:chOff x="5462068" y="2600012"/>
              <a:chExt cx="1742120" cy="1888723"/>
            </a:xfrm>
          </p:grpSpPr>
          <p:pic>
            <p:nvPicPr>
              <p:cNvPr id="7" name="Imagen 6">
                <a:extLst>
                  <a:ext uri="{FF2B5EF4-FFF2-40B4-BE49-F238E27FC236}">
                    <a16:creationId xmlns="" xmlns:a16="http://schemas.microsoft.com/office/drawing/2014/main" id="{08BE2C6F-E207-474A-BE9B-CB122495C67C}"/>
                  </a:ext>
                </a:extLst>
              </p:cNvPr>
              <p:cNvPicPr>
                <a:picLocks noChangeAspect="1"/>
              </p:cNvPicPr>
              <p:nvPr/>
            </p:nvPicPr>
            <p:blipFill>
              <a:blip r:embed="rId3"/>
              <a:stretch>
                <a:fillRect/>
              </a:stretch>
            </p:blipFill>
            <p:spPr>
              <a:xfrm>
                <a:off x="5462068" y="2600012"/>
                <a:ext cx="1267863" cy="1657975"/>
              </a:xfrm>
              <a:prstGeom prst="rect">
                <a:avLst/>
              </a:prstGeom>
            </p:spPr>
          </p:pic>
          <p:pic>
            <p:nvPicPr>
              <p:cNvPr id="8" name="Imagen 7">
                <a:extLst>
                  <a:ext uri="{FF2B5EF4-FFF2-40B4-BE49-F238E27FC236}">
                    <a16:creationId xmlns="" xmlns:a16="http://schemas.microsoft.com/office/drawing/2014/main" id="{E981310B-AC2E-4EEC-A756-9BC8A708DE64}"/>
                  </a:ext>
                </a:extLst>
              </p:cNvPr>
              <p:cNvPicPr>
                <a:picLocks noChangeAspect="1"/>
              </p:cNvPicPr>
              <p:nvPr/>
            </p:nvPicPr>
            <p:blipFill>
              <a:blip r:embed="rId4"/>
              <a:stretch>
                <a:fillRect/>
              </a:stretch>
            </p:blipFill>
            <p:spPr>
              <a:xfrm>
                <a:off x="6095999" y="2917904"/>
                <a:ext cx="1108189" cy="1570831"/>
              </a:xfrm>
              <a:prstGeom prst="rect">
                <a:avLst/>
              </a:prstGeom>
            </p:spPr>
          </p:pic>
        </p:grpSp>
        <p:sp>
          <p:nvSpPr>
            <p:cNvPr id="25" name="Rectángulo 24">
              <a:extLst>
                <a:ext uri="{FF2B5EF4-FFF2-40B4-BE49-F238E27FC236}">
                  <a16:creationId xmlns="" xmlns:a16="http://schemas.microsoft.com/office/drawing/2014/main" id="{F938090D-9020-4E0F-9F64-86E6B1BA0549}"/>
                </a:ext>
              </a:extLst>
            </p:cNvPr>
            <p:cNvSpPr/>
            <p:nvPr/>
          </p:nvSpPr>
          <p:spPr>
            <a:xfrm>
              <a:off x="2922428" y="223047"/>
              <a:ext cx="566181"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IV</a:t>
              </a:r>
            </a:p>
          </p:txBody>
        </p:sp>
      </p:grpSp>
      <p:grpSp>
        <p:nvGrpSpPr>
          <p:cNvPr id="4" name="Grupo 3">
            <a:extLst>
              <a:ext uri="{FF2B5EF4-FFF2-40B4-BE49-F238E27FC236}">
                <a16:creationId xmlns="" xmlns:a16="http://schemas.microsoft.com/office/drawing/2014/main" id="{B432B757-0176-4ADB-BD55-BACFFDF36367}"/>
              </a:ext>
            </a:extLst>
          </p:cNvPr>
          <p:cNvGrpSpPr/>
          <p:nvPr/>
        </p:nvGrpSpPr>
        <p:grpSpPr>
          <a:xfrm>
            <a:off x="5251546" y="137160"/>
            <a:ext cx="1484603" cy="2257189"/>
            <a:chOff x="5251546" y="137160"/>
            <a:chExt cx="1484603" cy="2257189"/>
          </a:xfrm>
        </p:grpSpPr>
        <p:pic>
          <p:nvPicPr>
            <p:cNvPr id="10" name="Imagen 9">
              <a:extLst>
                <a:ext uri="{FF2B5EF4-FFF2-40B4-BE49-F238E27FC236}">
                  <a16:creationId xmlns="" xmlns:a16="http://schemas.microsoft.com/office/drawing/2014/main" id="{8B7D4E84-8F75-4883-9D4C-B6578A32484A}"/>
                </a:ext>
              </a:extLst>
            </p:cNvPr>
            <p:cNvPicPr>
              <a:picLocks noChangeAspect="1"/>
            </p:cNvPicPr>
            <p:nvPr/>
          </p:nvPicPr>
          <p:blipFill>
            <a:blip r:embed="rId5"/>
            <a:stretch>
              <a:fillRect/>
            </a:stretch>
          </p:blipFill>
          <p:spPr>
            <a:xfrm>
              <a:off x="5483539" y="515435"/>
              <a:ext cx="1252610" cy="1878914"/>
            </a:xfrm>
            <a:prstGeom prst="rect">
              <a:avLst/>
            </a:prstGeom>
          </p:spPr>
        </p:pic>
        <p:sp>
          <p:nvSpPr>
            <p:cNvPr id="29" name="Rectángulo 28">
              <a:extLst>
                <a:ext uri="{FF2B5EF4-FFF2-40B4-BE49-F238E27FC236}">
                  <a16:creationId xmlns="" xmlns:a16="http://schemas.microsoft.com/office/drawing/2014/main" id="{F356FFA2-7A9B-4F04-B57E-1C20BC7EFEF7}"/>
                </a:ext>
              </a:extLst>
            </p:cNvPr>
            <p:cNvSpPr/>
            <p:nvPr/>
          </p:nvSpPr>
          <p:spPr>
            <a:xfrm>
              <a:off x="5251546" y="137160"/>
              <a:ext cx="433131"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V</a:t>
              </a:r>
            </a:p>
          </p:txBody>
        </p:sp>
      </p:grpSp>
      <p:grpSp>
        <p:nvGrpSpPr>
          <p:cNvPr id="20" name="Grupo 19">
            <a:extLst>
              <a:ext uri="{FF2B5EF4-FFF2-40B4-BE49-F238E27FC236}">
                <a16:creationId xmlns="" xmlns:a16="http://schemas.microsoft.com/office/drawing/2014/main" id="{574A8B2E-AADA-4F2B-9B6E-8A0E22D949FB}"/>
              </a:ext>
            </a:extLst>
          </p:cNvPr>
          <p:cNvGrpSpPr/>
          <p:nvPr/>
        </p:nvGrpSpPr>
        <p:grpSpPr>
          <a:xfrm>
            <a:off x="7216310" y="293034"/>
            <a:ext cx="2158876" cy="1941885"/>
            <a:chOff x="7216310" y="293034"/>
            <a:chExt cx="2158876" cy="1941885"/>
          </a:xfrm>
        </p:grpSpPr>
        <p:grpSp>
          <p:nvGrpSpPr>
            <p:cNvPr id="13" name="Grupo 12">
              <a:extLst>
                <a:ext uri="{FF2B5EF4-FFF2-40B4-BE49-F238E27FC236}">
                  <a16:creationId xmlns="" xmlns:a16="http://schemas.microsoft.com/office/drawing/2014/main" id="{66F9E293-6239-4374-B4A0-FC5C1DD8A5E8}"/>
                </a:ext>
              </a:extLst>
            </p:cNvPr>
            <p:cNvGrpSpPr/>
            <p:nvPr/>
          </p:nvGrpSpPr>
          <p:grpSpPr>
            <a:xfrm>
              <a:off x="7456694" y="515435"/>
              <a:ext cx="1918492" cy="1719484"/>
              <a:chOff x="4849608" y="2569258"/>
              <a:chExt cx="1918492" cy="1719484"/>
            </a:xfrm>
          </p:grpSpPr>
          <p:pic>
            <p:nvPicPr>
              <p:cNvPr id="11" name="Imagen 10">
                <a:extLst>
                  <a:ext uri="{FF2B5EF4-FFF2-40B4-BE49-F238E27FC236}">
                    <a16:creationId xmlns="" xmlns:a16="http://schemas.microsoft.com/office/drawing/2014/main" id="{615DF8C5-376E-41C0-9C02-A1BDD3C26027}"/>
                  </a:ext>
                </a:extLst>
              </p:cNvPr>
              <p:cNvPicPr>
                <a:picLocks noChangeAspect="1"/>
              </p:cNvPicPr>
              <p:nvPr/>
            </p:nvPicPr>
            <p:blipFill>
              <a:blip r:embed="rId6"/>
              <a:stretch>
                <a:fillRect/>
              </a:stretch>
            </p:blipFill>
            <p:spPr>
              <a:xfrm>
                <a:off x="5423900" y="2569258"/>
                <a:ext cx="1344200" cy="1719484"/>
              </a:xfrm>
              <a:prstGeom prst="rect">
                <a:avLst/>
              </a:prstGeom>
            </p:spPr>
          </p:pic>
          <p:pic>
            <p:nvPicPr>
              <p:cNvPr id="12" name="Imagen 11">
                <a:extLst>
                  <a:ext uri="{FF2B5EF4-FFF2-40B4-BE49-F238E27FC236}">
                    <a16:creationId xmlns="" xmlns:a16="http://schemas.microsoft.com/office/drawing/2014/main" id="{24F6A1E9-103A-4155-825B-922B25144909}"/>
                  </a:ext>
                </a:extLst>
              </p:cNvPr>
              <p:cNvPicPr>
                <a:picLocks noChangeAspect="1"/>
              </p:cNvPicPr>
              <p:nvPr/>
            </p:nvPicPr>
            <p:blipFill>
              <a:blip r:embed="rId7"/>
              <a:stretch>
                <a:fillRect/>
              </a:stretch>
            </p:blipFill>
            <p:spPr>
              <a:xfrm>
                <a:off x="4849608" y="2639245"/>
                <a:ext cx="1084465" cy="1594802"/>
              </a:xfrm>
              <a:prstGeom prst="rect">
                <a:avLst/>
              </a:prstGeom>
            </p:spPr>
          </p:pic>
        </p:grpSp>
        <p:sp>
          <p:nvSpPr>
            <p:cNvPr id="31" name="Rectángulo 30">
              <a:extLst>
                <a:ext uri="{FF2B5EF4-FFF2-40B4-BE49-F238E27FC236}">
                  <a16:creationId xmlns="" xmlns:a16="http://schemas.microsoft.com/office/drawing/2014/main" id="{FBD09C98-EF8E-40AA-9C49-2EF5C59796C2}"/>
                </a:ext>
              </a:extLst>
            </p:cNvPr>
            <p:cNvSpPr/>
            <p:nvPr/>
          </p:nvSpPr>
          <p:spPr>
            <a:xfrm>
              <a:off x="7216310" y="293034"/>
              <a:ext cx="583814"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dirty="0">
                  <a:ln w="0"/>
                  <a:solidFill>
                    <a:schemeClr val="tx1"/>
                  </a:solidFill>
                  <a:effectLst>
                    <a:outerShdw blurRad="38100" dist="19050" dir="2700000" algn="tl" rotWithShape="0">
                      <a:schemeClr val="dk1">
                        <a:alpha val="40000"/>
                      </a:schemeClr>
                    </a:outerShdw>
                  </a:effectLst>
                </a:rPr>
                <a:t>I</a:t>
              </a:r>
              <a:r>
                <a:rPr lang="es-ES" sz="3200" b="0" cap="none" spc="0" dirty="0">
                  <a:ln w="0"/>
                  <a:solidFill>
                    <a:schemeClr val="tx1"/>
                  </a:solidFill>
                  <a:effectLst>
                    <a:outerShdw blurRad="38100" dist="19050" dir="2700000" algn="tl" rotWithShape="0">
                      <a:schemeClr val="dk1">
                        <a:alpha val="40000"/>
                      </a:schemeClr>
                    </a:outerShdw>
                  </a:effectLst>
                </a:rPr>
                <a:t>II</a:t>
              </a:r>
            </a:p>
          </p:txBody>
        </p:sp>
      </p:grpSp>
      <p:grpSp>
        <p:nvGrpSpPr>
          <p:cNvPr id="21" name="Grupo 20">
            <a:extLst>
              <a:ext uri="{FF2B5EF4-FFF2-40B4-BE49-F238E27FC236}">
                <a16:creationId xmlns="" xmlns:a16="http://schemas.microsoft.com/office/drawing/2014/main" id="{D2D59F4C-2A59-4E01-ADF9-0B070DAAB036}"/>
              </a:ext>
            </a:extLst>
          </p:cNvPr>
          <p:cNvGrpSpPr/>
          <p:nvPr/>
        </p:nvGrpSpPr>
        <p:grpSpPr>
          <a:xfrm>
            <a:off x="10140235" y="293034"/>
            <a:ext cx="1381110" cy="1834203"/>
            <a:chOff x="10140235" y="293034"/>
            <a:chExt cx="1381110" cy="1834203"/>
          </a:xfrm>
        </p:grpSpPr>
        <p:pic>
          <p:nvPicPr>
            <p:cNvPr id="14" name="Imagen 13">
              <a:extLst>
                <a:ext uri="{FF2B5EF4-FFF2-40B4-BE49-F238E27FC236}">
                  <a16:creationId xmlns="" xmlns:a16="http://schemas.microsoft.com/office/drawing/2014/main" id="{8BD94E49-E09A-4F21-B81D-0C06A341CD03}"/>
                </a:ext>
              </a:extLst>
            </p:cNvPr>
            <p:cNvPicPr>
              <a:picLocks noChangeAspect="1"/>
            </p:cNvPicPr>
            <p:nvPr/>
          </p:nvPicPr>
          <p:blipFill>
            <a:blip r:embed="rId8"/>
            <a:stretch>
              <a:fillRect/>
            </a:stretch>
          </p:blipFill>
          <p:spPr>
            <a:xfrm>
              <a:off x="10366759" y="515435"/>
              <a:ext cx="1154586" cy="1611802"/>
            </a:xfrm>
            <a:prstGeom prst="rect">
              <a:avLst/>
            </a:prstGeom>
          </p:spPr>
        </p:pic>
        <p:sp>
          <p:nvSpPr>
            <p:cNvPr id="35" name="Rectángulo 34">
              <a:extLst>
                <a:ext uri="{FF2B5EF4-FFF2-40B4-BE49-F238E27FC236}">
                  <a16:creationId xmlns="" xmlns:a16="http://schemas.microsoft.com/office/drawing/2014/main" id="{624DDD8E-E730-450B-B529-02A19C5F15DE}"/>
                </a:ext>
              </a:extLst>
            </p:cNvPr>
            <p:cNvSpPr/>
            <p:nvPr/>
          </p:nvSpPr>
          <p:spPr>
            <a:xfrm>
              <a:off x="10140235" y="293034"/>
              <a:ext cx="317716"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dirty="0">
                  <a:ln w="0"/>
                  <a:solidFill>
                    <a:schemeClr val="tx1"/>
                  </a:solidFill>
                  <a:effectLst>
                    <a:outerShdw blurRad="38100" dist="19050" dir="2700000" algn="tl" rotWithShape="0">
                      <a:schemeClr val="dk1">
                        <a:alpha val="40000"/>
                      </a:schemeClr>
                    </a:outerShdw>
                  </a:effectLst>
                </a:rPr>
                <a:t>I</a:t>
              </a:r>
              <a:endParaRPr lang="es-ES" sz="32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o 44">
            <a:extLst>
              <a:ext uri="{FF2B5EF4-FFF2-40B4-BE49-F238E27FC236}">
                <a16:creationId xmlns="" xmlns:a16="http://schemas.microsoft.com/office/drawing/2014/main" id="{543559DE-66CA-4885-A11C-261EDD87F403}"/>
              </a:ext>
            </a:extLst>
          </p:cNvPr>
          <p:cNvGrpSpPr/>
          <p:nvPr/>
        </p:nvGrpSpPr>
        <p:grpSpPr>
          <a:xfrm>
            <a:off x="9619664" y="2575339"/>
            <a:ext cx="1846368" cy="2168682"/>
            <a:chOff x="9619664" y="2575339"/>
            <a:chExt cx="1846368" cy="2168682"/>
          </a:xfrm>
        </p:grpSpPr>
        <p:grpSp>
          <p:nvGrpSpPr>
            <p:cNvPr id="34" name="Grupo 33">
              <a:extLst>
                <a:ext uri="{FF2B5EF4-FFF2-40B4-BE49-F238E27FC236}">
                  <a16:creationId xmlns="" xmlns:a16="http://schemas.microsoft.com/office/drawing/2014/main" id="{89A34A0E-514C-4F87-A137-ABDD9622AF06}"/>
                </a:ext>
              </a:extLst>
            </p:cNvPr>
            <p:cNvGrpSpPr/>
            <p:nvPr/>
          </p:nvGrpSpPr>
          <p:grpSpPr>
            <a:xfrm>
              <a:off x="9619664" y="2685487"/>
              <a:ext cx="1846368" cy="2058534"/>
              <a:chOff x="9619664" y="2685487"/>
              <a:chExt cx="1846368" cy="2058534"/>
            </a:xfrm>
          </p:grpSpPr>
          <p:pic>
            <p:nvPicPr>
              <p:cNvPr id="32" name="Imagen 31" descr="Imagen que contiene compact disk, electrónica&#10;&#10;Descripción generada con confianza muy alta">
                <a:extLst>
                  <a:ext uri="{FF2B5EF4-FFF2-40B4-BE49-F238E27FC236}">
                    <a16:creationId xmlns="" xmlns:a16="http://schemas.microsoft.com/office/drawing/2014/main" id="{993442B3-E4A4-4925-98E2-8583D5A53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08056" y="2685487"/>
                <a:ext cx="1257976" cy="1706699"/>
              </a:xfrm>
              <a:prstGeom prst="rect">
                <a:avLst/>
              </a:prstGeom>
            </p:spPr>
          </p:pic>
          <p:pic>
            <p:nvPicPr>
              <p:cNvPr id="30" name="Imagen 29">
                <a:extLst>
                  <a:ext uri="{FF2B5EF4-FFF2-40B4-BE49-F238E27FC236}">
                    <a16:creationId xmlns="" xmlns:a16="http://schemas.microsoft.com/office/drawing/2014/main" id="{89A6A572-7D04-498F-BF83-D19B79526FB4}"/>
                  </a:ext>
                </a:extLst>
              </p:cNvPr>
              <p:cNvPicPr>
                <a:picLocks noChangeAspect="1"/>
              </p:cNvPicPr>
              <p:nvPr/>
            </p:nvPicPr>
            <p:blipFill>
              <a:blip r:embed="rId10"/>
              <a:stretch>
                <a:fillRect/>
              </a:stretch>
            </p:blipFill>
            <p:spPr>
              <a:xfrm>
                <a:off x="9619664" y="3554617"/>
                <a:ext cx="1600159" cy="1189404"/>
              </a:xfrm>
              <a:prstGeom prst="rect">
                <a:avLst/>
              </a:prstGeom>
            </p:spPr>
          </p:pic>
        </p:grpSp>
        <p:sp>
          <p:nvSpPr>
            <p:cNvPr id="36" name="Rectángulo 35">
              <a:extLst>
                <a:ext uri="{FF2B5EF4-FFF2-40B4-BE49-F238E27FC236}">
                  <a16:creationId xmlns="" xmlns:a16="http://schemas.microsoft.com/office/drawing/2014/main" id="{DD558F02-29C7-4BE5-8DFA-F78E3CCB52B5}"/>
                </a:ext>
              </a:extLst>
            </p:cNvPr>
            <p:cNvSpPr/>
            <p:nvPr/>
          </p:nvSpPr>
          <p:spPr>
            <a:xfrm>
              <a:off x="9787038" y="2575339"/>
              <a:ext cx="566181"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VI</a:t>
              </a:r>
            </a:p>
          </p:txBody>
        </p:sp>
      </p:grpSp>
      <p:grpSp>
        <p:nvGrpSpPr>
          <p:cNvPr id="44" name="Grupo 43">
            <a:extLst>
              <a:ext uri="{FF2B5EF4-FFF2-40B4-BE49-F238E27FC236}">
                <a16:creationId xmlns="" xmlns:a16="http://schemas.microsoft.com/office/drawing/2014/main" id="{7D63CE96-4F7F-40D0-AA67-C1DA109B31DD}"/>
              </a:ext>
            </a:extLst>
          </p:cNvPr>
          <p:cNvGrpSpPr/>
          <p:nvPr/>
        </p:nvGrpSpPr>
        <p:grpSpPr>
          <a:xfrm>
            <a:off x="6577684" y="3189424"/>
            <a:ext cx="2125402" cy="1554597"/>
            <a:chOff x="6577684" y="3189424"/>
            <a:chExt cx="2125402" cy="1554597"/>
          </a:xfrm>
        </p:grpSpPr>
        <p:pic>
          <p:nvPicPr>
            <p:cNvPr id="28" name="Imagen 27">
              <a:extLst>
                <a:ext uri="{FF2B5EF4-FFF2-40B4-BE49-F238E27FC236}">
                  <a16:creationId xmlns="" xmlns:a16="http://schemas.microsoft.com/office/drawing/2014/main" id="{AE1A3570-EB2B-42C4-A608-C3FF9B8FB252}"/>
                </a:ext>
              </a:extLst>
            </p:cNvPr>
            <p:cNvPicPr>
              <a:picLocks noChangeAspect="1"/>
            </p:cNvPicPr>
            <p:nvPr/>
          </p:nvPicPr>
          <p:blipFill>
            <a:blip r:embed="rId11"/>
            <a:stretch>
              <a:fillRect/>
            </a:stretch>
          </p:blipFill>
          <p:spPr>
            <a:xfrm>
              <a:off x="7012578" y="3456588"/>
              <a:ext cx="1690508" cy="1287433"/>
            </a:xfrm>
            <a:prstGeom prst="rect">
              <a:avLst/>
            </a:prstGeom>
          </p:spPr>
        </p:pic>
        <p:sp>
          <p:nvSpPr>
            <p:cNvPr id="37" name="Rectángulo 36">
              <a:extLst>
                <a:ext uri="{FF2B5EF4-FFF2-40B4-BE49-F238E27FC236}">
                  <a16:creationId xmlns="" xmlns:a16="http://schemas.microsoft.com/office/drawing/2014/main" id="{208348C6-DD04-46C1-9B6F-6ED14B3BE195}"/>
                </a:ext>
              </a:extLst>
            </p:cNvPr>
            <p:cNvSpPr/>
            <p:nvPr/>
          </p:nvSpPr>
          <p:spPr>
            <a:xfrm>
              <a:off x="6577684" y="3189424"/>
              <a:ext cx="832280"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VIII</a:t>
              </a:r>
            </a:p>
          </p:txBody>
        </p:sp>
      </p:grpSp>
      <p:grpSp>
        <p:nvGrpSpPr>
          <p:cNvPr id="23" name="Grupo 22">
            <a:extLst>
              <a:ext uri="{FF2B5EF4-FFF2-40B4-BE49-F238E27FC236}">
                <a16:creationId xmlns="" xmlns:a16="http://schemas.microsoft.com/office/drawing/2014/main" id="{42594EF0-74A2-4E64-822E-EDF05F72499F}"/>
              </a:ext>
            </a:extLst>
          </p:cNvPr>
          <p:cNvGrpSpPr/>
          <p:nvPr/>
        </p:nvGrpSpPr>
        <p:grpSpPr>
          <a:xfrm>
            <a:off x="3421337" y="3060121"/>
            <a:ext cx="2674663" cy="1843319"/>
            <a:chOff x="3421337" y="3060121"/>
            <a:chExt cx="2674663" cy="1843319"/>
          </a:xfrm>
        </p:grpSpPr>
        <p:grpSp>
          <p:nvGrpSpPr>
            <p:cNvPr id="27" name="Grupo 26">
              <a:extLst>
                <a:ext uri="{FF2B5EF4-FFF2-40B4-BE49-F238E27FC236}">
                  <a16:creationId xmlns="" xmlns:a16="http://schemas.microsoft.com/office/drawing/2014/main" id="{0D31BCBC-4AEA-4D89-9E2B-BC4B3F4C17EE}"/>
                </a:ext>
              </a:extLst>
            </p:cNvPr>
            <p:cNvGrpSpPr/>
            <p:nvPr/>
          </p:nvGrpSpPr>
          <p:grpSpPr>
            <a:xfrm>
              <a:off x="3421337" y="3365008"/>
              <a:ext cx="2674663" cy="1538432"/>
              <a:chOff x="4835610" y="2915411"/>
              <a:chExt cx="2674663" cy="1538432"/>
            </a:xfrm>
          </p:grpSpPr>
          <p:pic>
            <p:nvPicPr>
              <p:cNvPr id="19" name="Imagen 18">
                <a:extLst>
                  <a:ext uri="{FF2B5EF4-FFF2-40B4-BE49-F238E27FC236}">
                    <a16:creationId xmlns="" xmlns:a16="http://schemas.microsoft.com/office/drawing/2014/main" id="{56F112D7-29AD-48C8-8912-F256D3A723FC}"/>
                  </a:ext>
                </a:extLst>
              </p:cNvPr>
              <p:cNvPicPr>
                <a:picLocks noChangeAspect="1"/>
              </p:cNvPicPr>
              <p:nvPr/>
            </p:nvPicPr>
            <p:blipFill>
              <a:blip r:embed="rId12"/>
              <a:stretch>
                <a:fillRect/>
              </a:stretch>
            </p:blipFill>
            <p:spPr>
              <a:xfrm>
                <a:off x="5309614" y="2915411"/>
                <a:ext cx="1572771" cy="1027178"/>
              </a:xfrm>
              <a:prstGeom prst="rect">
                <a:avLst/>
              </a:prstGeom>
            </p:spPr>
          </p:pic>
          <p:pic>
            <p:nvPicPr>
              <p:cNvPr id="24" name="Imagen 23">
                <a:extLst>
                  <a:ext uri="{FF2B5EF4-FFF2-40B4-BE49-F238E27FC236}">
                    <a16:creationId xmlns="" xmlns:a16="http://schemas.microsoft.com/office/drawing/2014/main" id="{8E4D1AD9-81BF-4313-8EB8-F31C8AC22C3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35610" y="3475188"/>
                <a:ext cx="1260389" cy="978655"/>
              </a:xfrm>
              <a:prstGeom prst="rect">
                <a:avLst/>
              </a:prstGeom>
            </p:spPr>
          </p:pic>
          <p:pic>
            <p:nvPicPr>
              <p:cNvPr id="26" name="Imagen 25">
                <a:extLst>
                  <a:ext uri="{FF2B5EF4-FFF2-40B4-BE49-F238E27FC236}">
                    <a16:creationId xmlns="" xmlns:a16="http://schemas.microsoft.com/office/drawing/2014/main" id="{D017D6D1-8D7E-4D09-AF50-1F321181DE5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54497" y="3481531"/>
                <a:ext cx="1255776" cy="972312"/>
              </a:xfrm>
              <a:prstGeom prst="rect">
                <a:avLst/>
              </a:prstGeom>
            </p:spPr>
          </p:pic>
        </p:grpSp>
        <p:sp>
          <p:nvSpPr>
            <p:cNvPr id="38" name="Rectángulo 37">
              <a:extLst>
                <a:ext uri="{FF2B5EF4-FFF2-40B4-BE49-F238E27FC236}">
                  <a16:creationId xmlns="" xmlns:a16="http://schemas.microsoft.com/office/drawing/2014/main" id="{DBA708C9-D4D4-4383-89D8-BE81E2D15416}"/>
                </a:ext>
              </a:extLst>
            </p:cNvPr>
            <p:cNvSpPr/>
            <p:nvPr/>
          </p:nvSpPr>
          <p:spPr>
            <a:xfrm>
              <a:off x="3570957" y="3060121"/>
              <a:ext cx="450765"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II</a:t>
              </a:r>
            </a:p>
          </p:txBody>
        </p:sp>
      </p:grpSp>
      <p:grpSp>
        <p:nvGrpSpPr>
          <p:cNvPr id="22" name="Grupo 21">
            <a:extLst>
              <a:ext uri="{FF2B5EF4-FFF2-40B4-BE49-F238E27FC236}">
                <a16:creationId xmlns="" xmlns:a16="http://schemas.microsoft.com/office/drawing/2014/main" id="{5146C50E-5D86-40B4-8121-3D13B792A764}"/>
              </a:ext>
            </a:extLst>
          </p:cNvPr>
          <p:cNvGrpSpPr/>
          <p:nvPr/>
        </p:nvGrpSpPr>
        <p:grpSpPr>
          <a:xfrm>
            <a:off x="314815" y="3041711"/>
            <a:ext cx="2541089" cy="2055885"/>
            <a:chOff x="314815" y="3041711"/>
            <a:chExt cx="2541089" cy="2055885"/>
          </a:xfrm>
        </p:grpSpPr>
        <p:grpSp>
          <p:nvGrpSpPr>
            <p:cNvPr id="18" name="Grupo 17">
              <a:extLst>
                <a:ext uri="{FF2B5EF4-FFF2-40B4-BE49-F238E27FC236}">
                  <a16:creationId xmlns="" xmlns:a16="http://schemas.microsoft.com/office/drawing/2014/main" id="{0DEB1FDB-01EC-435B-8702-BA3AA434979E}"/>
                </a:ext>
              </a:extLst>
            </p:cNvPr>
            <p:cNvGrpSpPr/>
            <p:nvPr/>
          </p:nvGrpSpPr>
          <p:grpSpPr>
            <a:xfrm>
              <a:off x="639243" y="3336824"/>
              <a:ext cx="2216661" cy="1760772"/>
              <a:chOff x="5553767" y="2631599"/>
              <a:chExt cx="2216661" cy="1760772"/>
            </a:xfrm>
          </p:grpSpPr>
          <p:pic>
            <p:nvPicPr>
              <p:cNvPr id="15" name="Imagen 14">
                <a:extLst>
                  <a:ext uri="{FF2B5EF4-FFF2-40B4-BE49-F238E27FC236}">
                    <a16:creationId xmlns="" xmlns:a16="http://schemas.microsoft.com/office/drawing/2014/main" id="{13B91B91-FB73-4842-938D-6AE6B4AD9A39}"/>
                  </a:ext>
                </a:extLst>
              </p:cNvPr>
              <p:cNvPicPr>
                <a:picLocks noChangeAspect="1"/>
              </p:cNvPicPr>
              <p:nvPr/>
            </p:nvPicPr>
            <p:blipFill>
              <a:blip r:embed="rId15"/>
              <a:stretch>
                <a:fillRect/>
              </a:stretch>
            </p:blipFill>
            <p:spPr>
              <a:xfrm>
                <a:off x="5553767" y="2631599"/>
                <a:ext cx="1084465" cy="1594802"/>
              </a:xfrm>
              <a:prstGeom prst="rect">
                <a:avLst/>
              </a:prstGeom>
            </p:spPr>
          </p:pic>
          <p:pic>
            <p:nvPicPr>
              <p:cNvPr id="16" name="Imagen 15">
                <a:extLst>
                  <a:ext uri="{FF2B5EF4-FFF2-40B4-BE49-F238E27FC236}">
                    <a16:creationId xmlns="" xmlns:a16="http://schemas.microsoft.com/office/drawing/2014/main" id="{1E87BECA-1690-45C4-B860-882CE1F782B2}"/>
                  </a:ext>
                </a:extLst>
              </p:cNvPr>
              <p:cNvPicPr>
                <a:picLocks noChangeAspect="1"/>
              </p:cNvPicPr>
              <p:nvPr/>
            </p:nvPicPr>
            <p:blipFill>
              <a:blip r:embed="rId16"/>
              <a:stretch>
                <a:fillRect/>
              </a:stretch>
            </p:blipFill>
            <p:spPr>
              <a:xfrm>
                <a:off x="6707571" y="2634714"/>
                <a:ext cx="1062857" cy="1588571"/>
              </a:xfrm>
              <a:prstGeom prst="rect">
                <a:avLst/>
              </a:prstGeom>
            </p:spPr>
          </p:pic>
          <p:pic>
            <p:nvPicPr>
              <p:cNvPr id="17" name="Imagen 16">
                <a:extLst>
                  <a:ext uri="{FF2B5EF4-FFF2-40B4-BE49-F238E27FC236}">
                    <a16:creationId xmlns="" xmlns:a16="http://schemas.microsoft.com/office/drawing/2014/main" id="{09172655-1C3E-4AF5-871F-514EE33E6244}"/>
                  </a:ext>
                </a:extLst>
              </p:cNvPr>
              <p:cNvPicPr>
                <a:picLocks noChangeAspect="1"/>
              </p:cNvPicPr>
              <p:nvPr/>
            </p:nvPicPr>
            <p:blipFill>
              <a:blip r:embed="rId17"/>
              <a:stretch>
                <a:fillRect/>
              </a:stretch>
            </p:blipFill>
            <p:spPr>
              <a:xfrm>
                <a:off x="6171001" y="3000163"/>
                <a:ext cx="997403" cy="1392208"/>
              </a:xfrm>
              <a:prstGeom prst="rect">
                <a:avLst/>
              </a:prstGeom>
            </p:spPr>
          </p:pic>
        </p:grpSp>
        <p:sp>
          <p:nvSpPr>
            <p:cNvPr id="39" name="Rectángulo 38">
              <a:extLst>
                <a:ext uri="{FF2B5EF4-FFF2-40B4-BE49-F238E27FC236}">
                  <a16:creationId xmlns="" xmlns:a16="http://schemas.microsoft.com/office/drawing/2014/main" id="{F90007A0-5953-414C-8A80-1B8AD2A41B97}"/>
                </a:ext>
              </a:extLst>
            </p:cNvPr>
            <p:cNvSpPr/>
            <p:nvPr/>
          </p:nvSpPr>
          <p:spPr>
            <a:xfrm>
              <a:off x="314815" y="3041711"/>
              <a:ext cx="551754" cy="5847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IX</a:t>
              </a:r>
            </a:p>
          </p:txBody>
        </p:sp>
      </p:grpSp>
      <p:sp>
        <p:nvSpPr>
          <p:cNvPr id="42" name="Rectángulo 41">
            <a:extLst>
              <a:ext uri="{FF2B5EF4-FFF2-40B4-BE49-F238E27FC236}">
                <a16:creationId xmlns="" xmlns:a16="http://schemas.microsoft.com/office/drawing/2014/main" id="{CF5AFC64-9087-4DC5-BED8-A363621E7EBC}"/>
              </a:ext>
            </a:extLst>
          </p:cNvPr>
          <p:cNvSpPr/>
          <p:nvPr/>
        </p:nvSpPr>
        <p:spPr>
          <a:xfrm flipH="1">
            <a:off x="10646499" y="6318580"/>
            <a:ext cx="1415773" cy="523220"/>
          </a:xfrm>
          <a:prstGeom prst="rect">
            <a:avLst/>
          </a:prstGeom>
          <a:noFill/>
        </p:spPr>
        <p:txBody>
          <a:bodyPr wrap="none" lIns="91440" tIns="45720" rIns="91440" bIns="45720">
            <a:spAutoFit/>
          </a:bodyPr>
          <a:lstStyle/>
          <a:p>
            <a:pPr algn="ctr"/>
            <a:r>
              <a:rPr lang="es-ES" sz="2800" dirty="0">
                <a:ln w="0"/>
                <a:effectLst>
                  <a:outerShdw blurRad="38100" dist="25400" dir="5400000" algn="ctr" rotWithShape="0">
                    <a:srgbClr val="6E747A">
                      <a:alpha val="43000"/>
                    </a:srgbClr>
                  </a:outerShdw>
                </a:effectLst>
                <a:latin typeface="Century Schoolbook" panose="02040604050505020304" pitchFamily="18" charset="0"/>
              </a:rPr>
              <a:t>Pág. 12</a:t>
            </a:r>
          </a:p>
        </p:txBody>
      </p:sp>
      <p:pic>
        <p:nvPicPr>
          <p:cNvPr id="43" name="Imagen 42" descr="Imagen que contiene exterior&#10;&#10;Descripción generada con confianza alta">
            <a:extLst>
              <a:ext uri="{FF2B5EF4-FFF2-40B4-BE49-F238E27FC236}">
                <a16:creationId xmlns="" xmlns:a16="http://schemas.microsoft.com/office/drawing/2014/main" id="{D0FB4A4C-44CD-4E39-A8C1-B0D46C0D0EB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37044" y="5192316"/>
            <a:ext cx="982772" cy="978646"/>
          </a:xfrm>
          <a:prstGeom prst="rect">
            <a:avLst/>
          </a:prstGeom>
        </p:spPr>
      </p:pic>
    </p:spTree>
    <p:extLst>
      <p:ext uri="{BB962C8B-B14F-4D97-AF65-F5344CB8AC3E}">
        <p14:creationId xmlns:p14="http://schemas.microsoft.com/office/powerpoint/2010/main" val="41107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25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375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4250"/>
                            </p:stCondLst>
                            <p:childTnLst>
                              <p:par>
                                <p:cTn id="21" presetID="53" presetClass="entr" presetSubtype="52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4750"/>
                            </p:stCondLst>
                            <p:childTnLst>
                              <p:par>
                                <p:cTn id="29" presetID="53" presetClass="entr" presetSubtype="52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fltVal val="0.5"/>
                                          </p:val>
                                        </p:tav>
                                        <p:tav tm="100000">
                                          <p:val>
                                            <p:strVal val="#ppt_x"/>
                                          </p:val>
                                        </p:tav>
                                      </p:tavLst>
                                    </p:anim>
                                    <p:anim calcmode="lin" valueType="num">
                                      <p:cBhvr>
                                        <p:cTn id="35" dur="500" fill="hold"/>
                                        <p:tgtEl>
                                          <p:spTgt spid="20"/>
                                        </p:tgtEl>
                                        <p:attrNameLst>
                                          <p:attrName>ppt_y</p:attrName>
                                        </p:attrNameLst>
                                      </p:cBhvr>
                                      <p:tavLst>
                                        <p:tav tm="0">
                                          <p:val>
                                            <p:fltVal val="0.5"/>
                                          </p:val>
                                        </p:tav>
                                        <p:tav tm="100000">
                                          <p:val>
                                            <p:strVal val="#ppt_y"/>
                                          </p:val>
                                        </p:tav>
                                      </p:tavLst>
                                    </p:anim>
                                  </p:childTnLst>
                                </p:cTn>
                              </p:par>
                            </p:childTnLst>
                          </p:cTn>
                        </p:par>
                        <p:par>
                          <p:cTn id="36" fill="hold">
                            <p:stCondLst>
                              <p:cond delay="5250"/>
                            </p:stCondLst>
                            <p:childTnLst>
                              <p:par>
                                <p:cTn id="37" presetID="53" presetClass="entr" presetSubtype="52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750"/>
                            </p:stCondLst>
                            <p:childTnLst>
                              <p:par>
                                <p:cTn id="45" presetID="53" presetClass="entr" presetSubtype="528"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anim calcmode="lin" valueType="num">
                                      <p:cBhvr>
                                        <p:cTn id="50" dur="500" fill="hold"/>
                                        <p:tgtEl>
                                          <p:spTgt spid="45"/>
                                        </p:tgtEl>
                                        <p:attrNameLst>
                                          <p:attrName>ppt_x</p:attrName>
                                        </p:attrNameLst>
                                      </p:cBhvr>
                                      <p:tavLst>
                                        <p:tav tm="0">
                                          <p:val>
                                            <p:fltVal val="0.5"/>
                                          </p:val>
                                        </p:tav>
                                        <p:tav tm="100000">
                                          <p:val>
                                            <p:strVal val="#ppt_x"/>
                                          </p:val>
                                        </p:tav>
                                      </p:tavLst>
                                    </p:anim>
                                    <p:anim calcmode="lin" valueType="num">
                                      <p:cBhvr>
                                        <p:cTn id="51" dur="500" fill="hold"/>
                                        <p:tgtEl>
                                          <p:spTgt spid="45"/>
                                        </p:tgtEl>
                                        <p:attrNameLst>
                                          <p:attrName>ppt_y</p:attrName>
                                        </p:attrNameLst>
                                      </p:cBhvr>
                                      <p:tavLst>
                                        <p:tav tm="0">
                                          <p:val>
                                            <p:fltVal val="0.5"/>
                                          </p:val>
                                        </p:tav>
                                        <p:tav tm="100000">
                                          <p:val>
                                            <p:strVal val="#ppt_y"/>
                                          </p:val>
                                        </p:tav>
                                      </p:tavLst>
                                    </p:anim>
                                  </p:childTnLst>
                                </p:cTn>
                              </p:par>
                            </p:childTnLst>
                          </p:cTn>
                        </p:par>
                        <p:par>
                          <p:cTn id="52" fill="hold">
                            <p:stCondLst>
                              <p:cond delay="6250"/>
                            </p:stCondLst>
                            <p:childTnLst>
                              <p:par>
                                <p:cTn id="53" presetID="53" presetClass="entr" presetSubtype="52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anim calcmode="lin" valueType="num">
                                      <p:cBhvr>
                                        <p:cTn id="58" dur="500" fill="hold"/>
                                        <p:tgtEl>
                                          <p:spTgt spid="44"/>
                                        </p:tgtEl>
                                        <p:attrNameLst>
                                          <p:attrName>ppt_x</p:attrName>
                                        </p:attrNameLst>
                                      </p:cBhvr>
                                      <p:tavLst>
                                        <p:tav tm="0">
                                          <p:val>
                                            <p:fltVal val="0.5"/>
                                          </p:val>
                                        </p:tav>
                                        <p:tav tm="100000">
                                          <p:val>
                                            <p:strVal val="#ppt_x"/>
                                          </p:val>
                                        </p:tav>
                                      </p:tavLst>
                                    </p:anim>
                                    <p:anim calcmode="lin" valueType="num">
                                      <p:cBhvr>
                                        <p:cTn id="59" dur="500" fill="hold"/>
                                        <p:tgtEl>
                                          <p:spTgt spid="44"/>
                                        </p:tgtEl>
                                        <p:attrNameLst>
                                          <p:attrName>ppt_y</p:attrName>
                                        </p:attrNameLst>
                                      </p:cBhvr>
                                      <p:tavLst>
                                        <p:tav tm="0">
                                          <p:val>
                                            <p:fltVal val="0.5"/>
                                          </p:val>
                                        </p:tav>
                                        <p:tav tm="100000">
                                          <p:val>
                                            <p:strVal val="#ppt_y"/>
                                          </p:val>
                                        </p:tav>
                                      </p:tavLst>
                                    </p:anim>
                                  </p:childTnLst>
                                </p:cTn>
                              </p:par>
                            </p:childTnLst>
                          </p:cTn>
                        </p:par>
                        <p:par>
                          <p:cTn id="60" fill="hold">
                            <p:stCondLst>
                              <p:cond delay="6750"/>
                            </p:stCondLst>
                            <p:childTnLst>
                              <p:par>
                                <p:cTn id="61" presetID="53" presetClass="entr" presetSubtype="528"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anim calcmode="lin" valueType="num">
                                      <p:cBhvr>
                                        <p:cTn id="66" dur="500" fill="hold"/>
                                        <p:tgtEl>
                                          <p:spTgt spid="23"/>
                                        </p:tgtEl>
                                        <p:attrNameLst>
                                          <p:attrName>ppt_x</p:attrName>
                                        </p:attrNameLst>
                                      </p:cBhvr>
                                      <p:tavLst>
                                        <p:tav tm="0">
                                          <p:val>
                                            <p:fltVal val="0.5"/>
                                          </p:val>
                                        </p:tav>
                                        <p:tav tm="100000">
                                          <p:val>
                                            <p:strVal val="#ppt_x"/>
                                          </p:val>
                                        </p:tav>
                                      </p:tavLst>
                                    </p:anim>
                                    <p:anim calcmode="lin" valueType="num">
                                      <p:cBhvr>
                                        <p:cTn id="67" dur="500" fill="hold"/>
                                        <p:tgtEl>
                                          <p:spTgt spid="23"/>
                                        </p:tgtEl>
                                        <p:attrNameLst>
                                          <p:attrName>ppt_y</p:attrName>
                                        </p:attrNameLst>
                                      </p:cBhvr>
                                      <p:tavLst>
                                        <p:tav tm="0">
                                          <p:val>
                                            <p:fltVal val="0.5"/>
                                          </p:val>
                                        </p:tav>
                                        <p:tav tm="100000">
                                          <p:val>
                                            <p:strVal val="#ppt_y"/>
                                          </p:val>
                                        </p:tav>
                                      </p:tavLst>
                                    </p:anim>
                                  </p:childTnLst>
                                </p:cTn>
                              </p:par>
                            </p:childTnLst>
                          </p:cTn>
                        </p:par>
                        <p:par>
                          <p:cTn id="68" fill="hold">
                            <p:stCondLst>
                              <p:cond delay="7250"/>
                            </p:stCondLst>
                            <p:childTnLst>
                              <p:par>
                                <p:cTn id="69" presetID="53" presetClass="entr" presetSubtype="52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anim calcmode="lin" valueType="num">
                                      <p:cBhvr>
                                        <p:cTn id="74" dur="500" fill="hold"/>
                                        <p:tgtEl>
                                          <p:spTgt spid="22"/>
                                        </p:tgtEl>
                                        <p:attrNameLst>
                                          <p:attrName>ppt_x</p:attrName>
                                        </p:attrNameLst>
                                      </p:cBhvr>
                                      <p:tavLst>
                                        <p:tav tm="0">
                                          <p:val>
                                            <p:fltVal val="0.5"/>
                                          </p:val>
                                        </p:tav>
                                        <p:tav tm="100000">
                                          <p:val>
                                            <p:strVal val="#ppt_x"/>
                                          </p:val>
                                        </p:tav>
                                      </p:tavLst>
                                    </p:anim>
                                    <p:anim calcmode="lin" valueType="num">
                                      <p:cBhvr>
                                        <p:cTn id="75" dur="500" fill="hold"/>
                                        <p:tgtEl>
                                          <p:spTgt spid="22"/>
                                        </p:tgtEl>
                                        <p:attrNameLst>
                                          <p:attrName>ppt_y</p:attrName>
                                        </p:attrNameLst>
                                      </p:cBhvr>
                                      <p:tavLst>
                                        <p:tav tm="0">
                                          <p:val>
                                            <p:fltVal val="0.5"/>
                                          </p:val>
                                        </p:tav>
                                        <p:tav tm="100000">
                                          <p:val>
                                            <p:strVal val="#ppt_y"/>
                                          </p:val>
                                        </p:tav>
                                      </p:tavLst>
                                    </p:anim>
                                  </p:childTnLst>
                                </p:cTn>
                              </p:par>
                            </p:childTnLst>
                          </p:cTn>
                        </p:par>
                        <p:par>
                          <p:cTn id="76" fill="hold">
                            <p:stCondLst>
                              <p:cond delay="7750"/>
                            </p:stCondLst>
                            <p:childTnLst>
                              <p:par>
                                <p:cTn id="77" presetID="10"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par>
                          <p:cTn id="80" fill="hold">
                            <p:stCondLst>
                              <p:cond delay="8250"/>
                            </p:stCondLst>
                            <p:childTnLst>
                              <p:par>
                                <p:cTn id="81" presetID="10"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8" presetClass="emph" presetSubtype="0" repeatCount="indefinite" fill="hold" nodeType="withEffect">
                                  <p:stCondLst>
                                    <p:cond delay="0"/>
                                  </p:stCondLst>
                                  <p:childTnLst>
                                    <p:animRot by="21600000">
                                      <p:cBhvr>
                                        <p:cTn id="85" dur="2000" fill="hold"/>
                                        <p:tgtEl>
                                          <p:spTgt spid="43"/>
                                        </p:tgtEl>
                                        <p:attrNameLst>
                                          <p:attrName>r</p:attrName>
                                        </p:attrNameLst>
                                      </p:cBhvr>
                                    </p:animRot>
                                  </p:childTnLst>
                                </p:cTn>
                              </p:par>
                            </p:childTnLst>
                          </p:cTn>
                        </p:par>
                        <p:par>
                          <p:cTn id="86" fill="hold">
                            <p:stCondLst>
                              <p:cond delay="10250"/>
                            </p:stCondLst>
                            <p:childTnLst>
                              <p:par>
                                <p:cTn id="87" presetID="10"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E16767CB-8ED8-4AD8-81D6-13D8D3B8F835}"/>
              </a:ext>
            </a:extLst>
          </p:cNvPr>
          <p:cNvSpPr/>
          <p:nvPr/>
        </p:nvSpPr>
        <p:spPr>
          <a:xfrm>
            <a:off x="229915" y="31557"/>
            <a:ext cx="11617527" cy="6370975"/>
          </a:xfrm>
          <a:prstGeom prst="rect">
            <a:avLst/>
          </a:prstGeom>
        </p:spPr>
        <p:txBody>
          <a:bodyPr wrap="square">
            <a:spAutoFit/>
          </a:bodyPr>
          <a:lstStyle/>
          <a:p>
            <a:r>
              <a:rPr lang="es-MX" sz="2400" b="1" dirty="0"/>
              <a:t>10. En plenaria, compartan los resultados de los equipos. Argumenten por qué establecieron cada relación entre el texto y la imagen.</a:t>
            </a:r>
          </a:p>
          <a:p>
            <a:pPr marL="457200" indent="-457200">
              <a:buAutoNum type="arabicPeriod" startAt="10"/>
            </a:pPr>
            <a:endParaRPr lang="es-MX" sz="2400" b="1" dirty="0"/>
          </a:p>
          <a:p>
            <a:r>
              <a:rPr lang="es-MX" sz="2400" b="1" dirty="0"/>
              <a:t>11. Concluida la actividad, identifiquen cuál es la constante que se percibe a lo largo de los distintos periodos educativos y, a partir de ello, respondan:</a:t>
            </a:r>
          </a:p>
          <a:p>
            <a:endParaRPr lang="es-MX" sz="2400" b="1" dirty="0"/>
          </a:p>
          <a:p>
            <a:r>
              <a:rPr lang="es-MX" sz="2400" b="1" dirty="0"/>
              <a:t>¿Cuál es el sentido, propósito o finalidad del impulso y fortalecimiento de la lectura, la escritura y las matemáticas a lo largo de la historia de la educación en nuestro país?</a:t>
            </a:r>
          </a:p>
          <a:p>
            <a:endParaRPr lang="es-MX" sz="2400" b="1" dirty="0"/>
          </a:p>
          <a:p>
            <a:r>
              <a:rPr lang="es-MX" sz="2400" b="1" dirty="0"/>
              <a:t>¿Qué beneficio brinda contar con información del nivel de desempeño de nuestros alumnos en estas habilidades?</a:t>
            </a:r>
          </a:p>
          <a:p>
            <a:endParaRPr lang="es-MX" sz="2400" b="1" dirty="0"/>
          </a:p>
          <a:p>
            <a:r>
              <a:rPr lang="es-MX" sz="2400" b="1" dirty="0"/>
              <a:t>¿Cuál es la utilidad que ofrece la Herramienta de Exploración de habilidades de lectura, escritura y cálculo mental?</a:t>
            </a:r>
          </a:p>
          <a:p>
            <a:endParaRPr lang="es-MX" sz="2400" b="1" dirty="0"/>
          </a:p>
          <a:p>
            <a:r>
              <a:rPr lang="es-MX" sz="2400" b="1" dirty="0"/>
              <a:t>Registren sus respuestas en su cuaderno de notas.</a:t>
            </a:r>
          </a:p>
        </p:txBody>
      </p:sp>
    </p:spTree>
    <p:extLst>
      <p:ext uri="{BB962C8B-B14F-4D97-AF65-F5344CB8AC3E}">
        <p14:creationId xmlns:p14="http://schemas.microsoft.com/office/powerpoint/2010/main" val="21022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calcmode="lin" valueType="num">
                                      <p:cBhvr additive="base">
                                        <p:cTn id="2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 calcmode="lin" valueType="num">
                                      <p:cBhvr additive="base">
                                        <p:cTn id="3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54E45F9B-F768-4BB6-9E95-4256E76D1B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56" y="478732"/>
            <a:ext cx="10190937" cy="5757217"/>
          </a:xfrm>
          <a:prstGeom prst="rect">
            <a:avLst/>
          </a:prstGeom>
        </p:spPr>
      </p:pic>
      <p:sp>
        <p:nvSpPr>
          <p:cNvPr id="4" name="Rectángulo 3">
            <a:extLst>
              <a:ext uri="{FF2B5EF4-FFF2-40B4-BE49-F238E27FC236}">
                <a16:creationId xmlns="" xmlns:a16="http://schemas.microsoft.com/office/drawing/2014/main" id="{E16767CB-8ED8-4AD8-81D6-13D8D3B8F835}"/>
              </a:ext>
            </a:extLst>
          </p:cNvPr>
          <p:cNvSpPr/>
          <p:nvPr/>
        </p:nvSpPr>
        <p:spPr>
          <a:xfrm>
            <a:off x="229915" y="31557"/>
            <a:ext cx="11617527" cy="461665"/>
          </a:xfrm>
          <a:prstGeom prst="rect">
            <a:avLst/>
          </a:prstGeom>
        </p:spPr>
        <p:txBody>
          <a:bodyPr wrap="square">
            <a:spAutoFit/>
          </a:bodyPr>
          <a:lstStyle/>
          <a:p>
            <a:r>
              <a:rPr lang="es-MX" sz="2400" b="1" dirty="0">
                <a:solidFill>
                  <a:srgbClr val="FF0000"/>
                </a:solidFill>
              </a:rPr>
              <a:t>12. Promueva la lectura en voz alta de la información del siguiente recuadro:</a:t>
            </a:r>
          </a:p>
        </p:txBody>
      </p:sp>
      <p:sp>
        <p:nvSpPr>
          <p:cNvPr id="3" name="Rectángulo 2">
            <a:extLst>
              <a:ext uri="{FF2B5EF4-FFF2-40B4-BE49-F238E27FC236}">
                <a16:creationId xmlns="" xmlns:a16="http://schemas.microsoft.com/office/drawing/2014/main" id="{6BC23CA0-827C-4EB6-B694-A01FE88676F3}"/>
              </a:ext>
            </a:extLst>
          </p:cNvPr>
          <p:cNvSpPr/>
          <p:nvPr/>
        </p:nvSpPr>
        <p:spPr>
          <a:xfrm>
            <a:off x="288751" y="569043"/>
            <a:ext cx="11518933" cy="56015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2000" b="1" dirty="0"/>
              <a:t>Leer, escribir y realizar operaciones matemáticas básicas son habilidades esenciales para la toma de decisiones informadas, el empoderamiento y la autonomía personal, la participación en la sociedad global y el desarrollo humano y social (Unesco, 2008).</a:t>
            </a:r>
          </a:p>
          <a:p>
            <a:pPr algn="ctr"/>
            <a:endParaRPr lang="es-MX" sz="2000" b="1" dirty="0"/>
          </a:p>
          <a:p>
            <a:pPr algn="ctr"/>
            <a:r>
              <a:rPr lang="es-MX" sz="2000" b="1" dirty="0"/>
              <a:t>Contar con estas habilidades marca posibilidades muy distintas de progreso en la vida de las personas, por lo que su desarrollo debe ser el eje central de los esfuerzos de todos los sistemas educativos para, de esta manera, contribuir a garantizar una Educación Para Todos (Unesco, 2000), con calidad, equidad e inclusión.</a:t>
            </a:r>
          </a:p>
          <a:p>
            <a:pPr algn="ctr"/>
            <a:endParaRPr lang="es-MX" sz="2000" b="1" dirty="0"/>
          </a:p>
          <a:p>
            <a:pPr algn="ctr"/>
            <a:r>
              <a:rPr lang="es-MX" sz="2000" b="1" dirty="0"/>
              <a:t>Promover el desarrollo de estas habilidades en los alumnos, es parte sustantiva de la calidad en la educación […]</a:t>
            </a:r>
          </a:p>
          <a:p>
            <a:pPr algn="ctr"/>
            <a:endParaRPr lang="es-MX" sz="2000" b="1" dirty="0"/>
          </a:p>
          <a:p>
            <a:pPr algn="ctr"/>
            <a:r>
              <a:rPr lang="es-MX" sz="2000" b="1" dirty="0"/>
              <a:t> Para ello, los docentes requieren contar con referentes del avance de estas habilidades que les permitan intervenir oportunamente y asegurar que las acciones implementadas respondan a las necesidades educativas de los alumnos.</a:t>
            </a:r>
          </a:p>
          <a:p>
            <a:pPr algn="ctr"/>
            <a:endParaRPr lang="es-MX" sz="2000" b="1" dirty="0"/>
          </a:p>
          <a:p>
            <a:pPr algn="ctr"/>
            <a:r>
              <a:rPr lang="es-MX" sz="2000" b="1" i="1" dirty="0"/>
              <a:t>SEP, Herramientas para el supervisor Toma de lectura, producción de textos escritos y cálculo mental, México, 2016, pp. 9 y 10.</a:t>
            </a:r>
          </a:p>
        </p:txBody>
      </p:sp>
    </p:spTree>
    <p:extLst>
      <p:ext uri="{BB962C8B-B14F-4D97-AF65-F5344CB8AC3E}">
        <p14:creationId xmlns:p14="http://schemas.microsoft.com/office/powerpoint/2010/main" val="375258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E16767CB-8ED8-4AD8-81D6-13D8D3B8F835}"/>
              </a:ext>
            </a:extLst>
          </p:cNvPr>
          <p:cNvSpPr/>
          <p:nvPr/>
        </p:nvSpPr>
        <p:spPr>
          <a:xfrm>
            <a:off x="229915" y="44808"/>
            <a:ext cx="11617527" cy="6124754"/>
          </a:xfrm>
          <a:prstGeom prst="rect">
            <a:avLst/>
          </a:prstGeom>
        </p:spPr>
        <p:txBody>
          <a:bodyPr wrap="square">
            <a:spAutoFit/>
          </a:bodyPr>
          <a:lstStyle/>
          <a:p>
            <a:r>
              <a:rPr lang="es-MX" sz="2800" b="1" dirty="0">
                <a:solidFill>
                  <a:schemeClr val="tx1">
                    <a:lumMod val="50000"/>
                  </a:schemeClr>
                </a:solidFill>
              </a:rPr>
              <a:t>13. Comenten qué de lo leído corresponde a las respuestas que se dieron a las preguntas anteriores. A partir de este ejercicio, elaboren </a:t>
            </a:r>
            <a:r>
              <a:rPr lang="es-MX" sz="2800" b="1" dirty="0"/>
              <a:t>conclusiones en torno a la pertinencia y utilidad de la aplicación de la Herramienta de exploración de habilidades. </a:t>
            </a:r>
          </a:p>
          <a:p>
            <a:r>
              <a:rPr lang="es-MX" sz="2800" b="1" dirty="0"/>
              <a:t>Compártanlas en plenaria.</a:t>
            </a:r>
          </a:p>
          <a:p>
            <a:endParaRPr lang="es-MX" sz="2800" b="1" dirty="0"/>
          </a:p>
          <a:p>
            <a:endParaRPr lang="es-MX" sz="2800" b="1" dirty="0"/>
          </a:p>
          <a:p>
            <a:r>
              <a:rPr lang="es-MX" sz="2800" b="1" dirty="0"/>
              <a:t>14. Intercambien la experiencia que tuvieron como escuela durante la aplicación censal de la Herramienta de exploración de habilidades al inicio del ciclo escolar.</a:t>
            </a:r>
          </a:p>
          <a:p>
            <a:endParaRPr lang="es-MX" sz="2800" b="1" dirty="0"/>
          </a:p>
          <a:p>
            <a:endParaRPr lang="es-MX" sz="2800" b="1" dirty="0"/>
          </a:p>
          <a:p>
            <a:r>
              <a:rPr lang="es-MX" sz="2800" b="1" dirty="0"/>
              <a:t>Destaquen los logros obtenidos, así como las dificultades que se presentaron con el fin de atenderlas en esta segunda aplicación</a:t>
            </a:r>
            <a:r>
              <a:rPr lang="es-MX" sz="2800" b="1" dirty="0">
                <a:solidFill>
                  <a:schemeClr val="accent1"/>
                </a:solidFill>
              </a:rPr>
              <a:t>.</a:t>
            </a:r>
          </a:p>
        </p:txBody>
      </p:sp>
    </p:spTree>
    <p:extLst>
      <p:ext uri="{BB962C8B-B14F-4D97-AF65-F5344CB8AC3E}">
        <p14:creationId xmlns:p14="http://schemas.microsoft.com/office/powerpoint/2010/main" val="76209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Horizontal)">
                                      <p:cBhvr>
                                        <p:cTn id="7" dur="500"/>
                                        <p:tgtEl>
                                          <p:spTgt spid="4">
                                            <p:txEl>
                                              <p:pRg st="0" end="0"/>
                                            </p:txEl>
                                          </p:spTgt>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outHorizontal)">
                                      <p:cBhvr>
                                        <p:cTn id="11" dur="500"/>
                                        <p:tgtEl>
                                          <p:spTgt spid="4">
                                            <p:txEl>
                                              <p:pRg st="1" end="1"/>
                                            </p:txEl>
                                          </p:spTgt>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outHorizontal)">
                                      <p:cBhvr>
                                        <p:cTn id="15" dur="500"/>
                                        <p:tgtEl>
                                          <p:spTgt spid="4">
                                            <p:txEl>
                                              <p:pRg st="4" end="4"/>
                                            </p:txEl>
                                          </p:spTgt>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barn(outHorizontal)">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E16767CB-8ED8-4AD8-81D6-13D8D3B8F835}"/>
              </a:ext>
            </a:extLst>
          </p:cNvPr>
          <p:cNvSpPr/>
          <p:nvPr/>
        </p:nvSpPr>
        <p:spPr>
          <a:xfrm>
            <a:off x="229915" y="44808"/>
            <a:ext cx="11617527" cy="1015663"/>
          </a:xfrm>
          <a:prstGeom prst="rect">
            <a:avLst/>
          </a:prstGeom>
        </p:spPr>
        <p:txBody>
          <a:bodyPr wrap="square">
            <a:spAutoFit/>
          </a:bodyPr>
          <a:lstStyle/>
          <a:p>
            <a:r>
              <a:rPr lang="es-MX" sz="2000" b="1" dirty="0">
                <a:solidFill>
                  <a:schemeClr val="tx1">
                    <a:lumMod val="50000"/>
                  </a:schemeClr>
                </a:solidFill>
              </a:rPr>
              <a:t>15. Organicen la realización de la segunda aplicación censal a los alumnos de su escuela durante el siguiente mes; de ser necesario, consideren lo siguiente:</a:t>
            </a:r>
          </a:p>
          <a:p>
            <a:endParaRPr lang="es-MX" sz="2000" b="1" dirty="0">
              <a:solidFill>
                <a:schemeClr val="tx1">
                  <a:lumMod val="50000"/>
                </a:schemeClr>
              </a:solidFill>
            </a:endParaRPr>
          </a:p>
        </p:txBody>
      </p:sp>
      <p:graphicFrame>
        <p:nvGraphicFramePr>
          <p:cNvPr id="2" name="Diagrama 1">
            <a:extLst>
              <a:ext uri="{FF2B5EF4-FFF2-40B4-BE49-F238E27FC236}">
                <a16:creationId xmlns="" xmlns:a16="http://schemas.microsoft.com/office/drawing/2014/main" id="{42842BDA-BCF0-4166-B4CC-9029CAE9512D}"/>
              </a:ext>
            </a:extLst>
          </p:cNvPr>
          <p:cNvGraphicFramePr/>
          <p:nvPr>
            <p:extLst>
              <p:ext uri="{D42A27DB-BD31-4B8C-83A1-F6EECF244321}">
                <p14:modId xmlns:p14="http://schemas.microsoft.com/office/powerpoint/2010/main" val="3919375203"/>
              </p:ext>
            </p:extLst>
          </p:nvPr>
        </p:nvGraphicFramePr>
        <p:xfrm>
          <a:off x="-2" y="746170"/>
          <a:ext cx="108137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áfico 7" descr="Fragmento de película">
            <a:hlinkClick r:id="rId7"/>
            <a:extLst>
              <a:ext uri="{FF2B5EF4-FFF2-40B4-BE49-F238E27FC236}">
                <a16:creationId xmlns="" xmlns:a16="http://schemas.microsoft.com/office/drawing/2014/main" id="{D5FEF9CE-B8DC-45CB-99A0-F4AC4977D1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327339" y="5375046"/>
            <a:ext cx="914400" cy="914400"/>
          </a:xfrm>
          <a:prstGeom prst="rect">
            <a:avLst/>
          </a:prstGeom>
        </p:spPr>
      </p:pic>
      <p:sp>
        <p:nvSpPr>
          <p:cNvPr id="10" name="Flecha: a la derecha con bandas 9">
            <a:extLst>
              <a:ext uri="{FF2B5EF4-FFF2-40B4-BE49-F238E27FC236}">
                <a16:creationId xmlns="" xmlns:a16="http://schemas.microsoft.com/office/drawing/2014/main" id="{421D4A2A-BFE1-40F5-8AF9-33D116322E97}"/>
              </a:ext>
            </a:extLst>
          </p:cNvPr>
          <p:cNvSpPr/>
          <p:nvPr/>
        </p:nvSpPr>
        <p:spPr>
          <a:xfrm>
            <a:off x="9859616" y="5605670"/>
            <a:ext cx="543339" cy="5061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 xmlns:a16="http://schemas.microsoft.com/office/drawing/2014/main" id="{785E2B21-E7A7-4C53-84FB-43705FF5F69F}"/>
              </a:ext>
            </a:extLst>
          </p:cNvPr>
          <p:cNvSpPr/>
          <p:nvPr/>
        </p:nvSpPr>
        <p:spPr>
          <a:xfrm>
            <a:off x="10223706" y="4990262"/>
            <a:ext cx="1180131"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Vínculo</a:t>
            </a:r>
          </a:p>
        </p:txBody>
      </p:sp>
      <p:sp>
        <p:nvSpPr>
          <p:cNvPr id="13" name="Rectángulo 12">
            <a:extLst>
              <a:ext uri="{FF2B5EF4-FFF2-40B4-BE49-F238E27FC236}">
                <a16:creationId xmlns="" xmlns:a16="http://schemas.microsoft.com/office/drawing/2014/main" id="{D0074EC0-6751-474C-9C66-3AC18CAA8D4E}"/>
              </a:ext>
            </a:extLst>
          </p:cNvPr>
          <p:cNvSpPr/>
          <p:nvPr/>
        </p:nvSpPr>
        <p:spPr>
          <a:xfrm>
            <a:off x="9877496" y="1143734"/>
            <a:ext cx="2184776"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sz="1600" b="1" dirty="0"/>
              <a:t>16. Tengan presente que los resultados obtenidos durante esta aplicación censal serán motivo de revisión y análisis durante la siguiente sesión de CTE, con el propósito de reconocer lo que se ha avanzado con respecto a la evaluación diagnóstica realizada en septiembre.</a:t>
            </a:r>
          </a:p>
        </p:txBody>
      </p:sp>
    </p:spTree>
    <p:extLst>
      <p:ext uri="{BB962C8B-B14F-4D97-AF65-F5344CB8AC3E}">
        <p14:creationId xmlns:p14="http://schemas.microsoft.com/office/powerpoint/2010/main" val="426643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graphicEl>
                                              <a:dgm id="{678AEBED-F043-4508-BB5A-0C02EA69893D}"/>
                                            </p:graphicEl>
                                          </p:spTgt>
                                        </p:tgtEl>
                                        <p:attrNameLst>
                                          <p:attrName>style.visibility</p:attrName>
                                        </p:attrNameLst>
                                      </p:cBhvr>
                                      <p:to>
                                        <p:strVal val="visible"/>
                                      </p:to>
                                    </p:set>
                                    <p:anim calcmode="lin" valueType="num">
                                      <p:cBhvr>
                                        <p:cTn id="11" dur="500" fill="hold"/>
                                        <p:tgtEl>
                                          <p:spTgt spid="2">
                                            <p:graphicEl>
                                              <a:dgm id="{678AEBED-F043-4508-BB5A-0C02EA69893D}"/>
                                            </p:graphicEl>
                                          </p:spTgt>
                                        </p:tgtEl>
                                        <p:attrNameLst>
                                          <p:attrName>ppt_w</p:attrName>
                                        </p:attrNameLst>
                                      </p:cBhvr>
                                      <p:tavLst>
                                        <p:tav tm="0">
                                          <p:val>
                                            <p:fltVal val="0"/>
                                          </p:val>
                                        </p:tav>
                                        <p:tav tm="100000">
                                          <p:val>
                                            <p:strVal val="#ppt_w"/>
                                          </p:val>
                                        </p:tav>
                                      </p:tavLst>
                                    </p:anim>
                                    <p:anim calcmode="lin" valueType="num">
                                      <p:cBhvr>
                                        <p:cTn id="12" dur="500" fill="hold"/>
                                        <p:tgtEl>
                                          <p:spTgt spid="2">
                                            <p:graphicEl>
                                              <a:dgm id="{678AEBED-F043-4508-BB5A-0C02EA69893D}"/>
                                            </p:graphicEl>
                                          </p:spTgt>
                                        </p:tgtEl>
                                        <p:attrNameLst>
                                          <p:attrName>ppt_h</p:attrName>
                                        </p:attrNameLst>
                                      </p:cBhvr>
                                      <p:tavLst>
                                        <p:tav tm="0">
                                          <p:val>
                                            <p:fltVal val="0"/>
                                          </p:val>
                                        </p:tav>
                                        <p:tav tm="100000">
                                          <p:val>
                                            <p:strVal val="#ppt_h"/>
                                          </p:val>
                                        </p:tav>
                                      </p:tavLst>
                                    </p:anim>
                                    <p:animEffect transition="in" filter="fade">
                                      <p:cBhvr>
                                        <p:cTn id="13" dur="500"/>
                                        <p:tgtEl>
                                          <p:spTgt spid="2">
                                            <p:graphicEl>
                                              <a:dgm id="{678AEBED-F043-4508-BB5A-0C02EA69893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graphicEl>
                                              <a:dgm id="{CC8D1031-3BDF-4174-A4F6-FF69702C16F7}"/>
                                            </p:graphicEl>
                                          </p:spTgt>
                                        </p:tgtEl>
                                        <p:attrNameLst>
                                          <p:attrName>style.visibility</p:attrName>
                                        </p:attrNameLst>
                                      </p:cBhvr>
                                      <p:to>
                                        <p:strVal val="visible"/>
                                      </p:to>
                                    </p:set>
                                    <p:anim calcmode="lin" valueType="num">
                                      <p:cBhvr>
                                        <p:cTn id="17" dur="500" fill="hold"/>
                                        <p:tgtEl>
                                          <p:spTgt spid="2">
                                            <p:graphicEl>
                                              <a:dgm id="{CC8D1031-3BDF-4174-A4F6-FF69702C16F7}"/>
                                            </p:graphicEl>
                                          </p:spTgt>
                                        </p:tgtEl>
                                        <p:attrNameLst>
                                          <p:attrName>ppt_w</p:attrName>
                                        </p:attrNameLst>
                                      </p:cBhvr>
                                      <p:tavLst>
                                        <p:tav tm="0">
                                          <p:val>
                                            <p:fltVal val="0"/>
                                          </p:val>
                                        </p:tav>
                                        <p:tav tm="100000">
                                          <p:val>
                                            <p:strVal val="#ppt_w"/>
                                          </p:val>
                                        </p:tav>
                                      </p:tavLst>
                                    </p:anim>
                                    <p:anim calcmode="lin" valueType="num">
                                      <p:cBhvr>
                                        <p:cTn id="18" dur="500" fill="hold"/>
                                        <p:tgtEl>
                                          <p:spTgt spid="2">
                                            <p:graphicEl>
                                              <a:dgm id="{CC8D1031-3BDF-4174-A4F6-FF69702C16F7}"/>
                                            </p:graphicEl>
                                          </p:spTgt>
                                        </p:tgtEl>
                                        <p:attrNameLst>
                                          <p:attrName>ppt_h</p:attrName>
                                        </p:attrNameLst>
                                      </p:cBhvr>
                                      <p:tavLst>
                                        <p:tav tm="0">
                                          <p:val>
                                            <p:fltVal val="0"/>
                                          </p:val>
                                        </p:tav>
                                        <p:tav tm="100000">
                                          <p:val>
                                            <p:strVal val="#ppt_h"/>
                                          </p:val>
                                        </p:tav>
                                      </p:tavLst>
                                    </p:anim>
                                    <p:animEffect transition="in" filter="fade">
                                      <p:cBhvr>
                                        <p:cTn id="19" dur="500"/>
                                        <p:tgtEl>
                                          <p:spTgt spid="2">
                                            <p:graphicEl>
                                              <a:dgm id="{CC8D1031-3BDF-4174-A4F6-FF69702C16F7}"/>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
                                            <p:graphicEl>
                                              <a:dgm id="{7F161764-A7D7-43B2-B1C4-0FFDDDC540E0}"/>
                                            </p:graphicEl>
                                          </p:spTgt>
                                        </p:tgtEl>
                                        <p:attrNameLst>
                                          <p:attrName>style.visibility</p:attrName>
                                        </p:attrNameLst>
                                      </p:cBhvr>
                                      <p:to>
                                        <p:strVal val="visible"/>
                                      </p:to>
                                    </p:set>
                                    <p:anim calcmode="lin" valueType="num">
                                      <p:cBhvr>
                                        <p:cTn id="23" dur="500" fill="hold"/>
                                        <p:tgtEl>
                                          <p:spTgt spid="2">
                                            <p:graphicEl>
                                              <a:dgm id="{7F161764-A7D7-43B2-B1C4-0FFDDDC540E0}"/>
                                            </p:graphicEl>
                                          </p:spTgt>
                                        </p:tgtEl>
                                        <p:attrNameLst>
                                          <p:attrName>ppt_w</p:attrName>
                                        </p:attrNameLst>
                                      </p:cBhvr>
                                      <p:tavLst>
                                        <p:tav tm="0">
                                          <p:val>
                                            <p:fltVal val="0"/>
                                          </p:val>
                                        </p:tav>
                                        <p:tav tm="100000">
                                          <p:val>
                                            <p:strVal val="#ppt_w"/>
                                          </p:val>
                                        </p:tav>
                                      </p:tavLst>
                                    </p:anim>
                                    <p:anim calcmode="lin" valueType="num">
                                      <p:cBhvr>
                                        <p:cTn id="24" dur="500" fill="hold"/>
                                        <p:tgtEl>
                                          <p:spTgt spid="2">
                                            <p:graphicEl>
                                              <a:dgm id="{7F161764-A7D7-43B2-B1C4-0FFDDDC540E0}"/>
                                            </p:graphicEl>
                                          </p:spTgt>
                                        </p:tgtEl>
                                        <p:attrNameLst>
                                          <p:attrName>ppt_h</p:attrName>
                                        </p:attrNameLst>
                                      </p:cBhvr>
                                      <p:tavLst>
                                        <p:tav tm="0">
                                          <p:val>
                                            <p:fltVal val="0"/>
                                          </p:val>
                                        </p:tav>
                                        <p:tav tm="100000">
                                          <p:val>
                                            <p:strVal val="#ppt_h"/>
                                          </p:val>
                                        </p:tav>
                                      </p:tavLst>
                                    </p:anim>
                                    <p:animEffect transition="in" filter="fade">
                                      <p:cBhvr>
                                        <p:cTn id="25" dur="500"/>
                                        <p:tgtEl>
                                          <p:spTgt spid="2">
                                            <p:graphicEl>
                                              <a:dgm id="{7F161764-A7D7-43B2-B1C4-0FFDDDC540E0}"/>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
                                            <p:graphicEl>
                                              <a:dgm id="{56DD9353-AEBC-4BAF-AA1B-2310D7928C99}"/>
                                            </p:graphicEl>
                                          </p:spTgt>
                                        </p:tgtEl>
                                        <p:attrNameLst>
                                          <p:attrName>style.visibility</p:attrName>
                                        </p:attrNameLst>
                                      </p:cBhvr>
                                      <p:to>
                                        <p:strVal val="visible"/>
                                      </p:to>
                                    </p:set>
                                    <p:anim calcmode="lin" valueType="num">
                                      <p:cBhvr>
                                        <p:cTn id="29" dur="500" fill="hold"/>
                                        <p:tgtEl>
                                          <p:spTgt spid="2">
                                            <p:graphicEl>
                                              <a:dgm id="{56DD9353-AEBC-4BAF-AA1B-2310D7928C9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56DD9353-AEBC-4BAF-AA1B-2310D7928C9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56DD9353-AEBC-4BAF-AA1B-2310D7928C99}"/>
                                            </p:graphic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Sub>
          <a:bldDgm bld="one"/>
        </p:bldSub>
      </p:bldGraphic>
      <p:bldP spid="10" grpId="0" animBg="1"/>
      <p:bldP spid="11"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1267E8-808F-4B38-A734-8568775E31E4}"/>
              </a:ext>
            </a:extLst>
          </p:cNvPr>
          <p:cNvSpPr>
            <a:spLocks noGrp="1"/>
          </p:cNvSpPr>
          <p:nvPr>
            <p:ph type="title"/>
          </p:nvPr>
        </p:nvSpPr>
        <p:spPr>
          <a:xfrm>
            <a:off x="119270" y="49696"/>
            <a:ext cx="9818814" cy="771939"/>
          </a:xfrm>
        </p:spPr>
        <p:txBody>
          <a:bodyPr>
            <a:normAutofit/>
          </a:bodyPr>
          <a:lstStyle/>
          <a:p>
            <a:pPr algn="ctr"/>
            <a:r>
              <a:rPr lang="es-MX" sz="4000" dirty="0"/>
              <a:t>C</a:t>
            </a:r>
            <a:r>
              <a:rPr lang="es-MX" sz="4000" dirty="0" smtClean="0"/>
              <a:t>aminemos </a:t>
            </a:r>
            <a:r>
              <a:rPr lang="es-MX" sz="4000" dirty="0"/>
              <a:t>rumbo a la sexta sesión</a:t>
            </a:r>
            <a:endParaRPr lang="es-MX" sz="8000" dirty="0"/>
          </a:p>
        </p:txBody>
      </p:sp>
      <p:sp>
        <p:nvSpPr>
          <p:cNvPr id="6" name="Rectángulo 5">
            <a:extLst>
              <a:ext uri="{FF2B5EF4-FFF2-40B4-BE49-F238E27FC236}">
                <a16:creationId xmlns="" xmlns:a16="http://schemas.microsoft.com/office/drawing/2014/main" id="{07254973-0971-4FCA-8692-5CF7A3B7173E}"/>
              </a:ext>
            </a:extLst>
          </p:cNvPr>
          <p:cNvSpPr/>
          <p:nvPr/>
        </p:nvSpPr>
        <p:spPr>
          <a:xfrm>
            <a:off x="477076" y="865376"/>
            <a:ext cx="11118575"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2000" b="1" dirty="0">
                <a:solidFill>
                  <a:schemeClr val="tx1">
                    <a:lumMod val="50000"/>
                  </a:schemeClr>
                </a:solidFill>
              </a:rPr>
              <a:t>En la pasada sesión de Aprendizaje entre escuelas se promovió el compromiso de observar una clase en torno a una problemática educativa que representa mayor dificultad entre los docentes, como una posibilidad para que el colectivo continúe aprendiendo al brindar apoyo para su resolución.</a:t>
            </a:r>
            <a:endParaRPr lang="es-MX" sz="2000" b="1" dirty="0">
              <a:solidFill>
                <a:schemeClr val="accent1"/>
              </a:solidFill>
            </a:endParaRPr>
          </a:p>
        </p:txBody>
      </p:sp>
      <p:sp>
        <p:nvSpPr>
          <p:cNvPr id="8" name="Rectángulo 7">
            <a:extLst>
              <a:ext uri="{FF2B5EF4-FFF2-40B4-BE49-F238E27FC236}">
                <a16:creationId xmlns="" xmlns:a16="http://schemas.microsoft.com/office/drawing/2014/main" id="{E9C4C2C4-F3BC-4554-9D20-9C2054B15C61}"/>
              </a:ext>
            </a:extLst>
          </p:cNvPr>
          <p:cNvSpPr/>
          <p:nvPr/>
        </p:nvSpPr>
        <p:spPr>
          <a:xfrm>
            <a:off x="119270" y="2214354"/>
            <a:ext cx="4897431" cy="400110"/>
          </a:xfrm>
          <a:prstGeom prst="rect">
            <a:avLst/>
          </a:prstGeom>
        </p:spPr>
        <p:txBody>
          <a:bodyPr wrap="none">
            <a:spAutoFit/>
          </a:bodyPr>
          <a:lstStyle/>
          <a:p>
            <a:r>
              <a:rPr lang="es-MX" sz="2000" b="1" dirty="0">
                <a:solidFill>
                  <a:srgbClr val="FF0000"/>
                </a:solidFill>
              </a:rPr>
              <a:t>17. Solicite la lectura del siguiente texto.</a:t>
            </a:r>
          </a:p>
        </p:txBody>
      </p:sp>
      <p:sp>
        <p:nvSpPr>
          <p:cNvPr id="9" name="Rectángulo 8">
            <a:extLst>
              <a:ext uri="{FF2B5EF4-FFF2-40B4-BE49-F238E27FC236}">
                <a16:creationId xmlns="" xmlns:a16="http://schemas.microsoft.com/office/drawing/2014/main" id="{4C19936A-BEC4-49B5-9C8D-5121713C7246}"/>
              </a:ext>
            </a:extLst>
          </p:cNvPr>
          <p:cNvSpPr/>
          <p:nvPr/>
        </p:nvSpPr>
        <p:spPr>
          <a:xfrm>
            <a:off x="477075" y="2640003"/>
            <a:ext cx="11118575" cy="32316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b="1" i="1" dirty="0">
                <a:solidFill>
                  <a:srgbClr val="231F20"/>
                </a:solidFill>
              </a:rPr>
              <a:t>Un colectivo docente detecta la necesidad de mejorar las estrategias de enseñanza y de aprendizaje, reconociendo que hace falta mayor trabajo colaborativo entre los profesores, ya que trabajan en forma aislada; por lo tanto, se propone lograr que los docentes compartan experiencias pedagógicas, a través de las observaciones de clases, impulsando la gestión del conocimiento entre los profesores.</a:t>
            </a:r>
          </a:p>
          <a:p>
            <a:pPr algn="ctr"/>
            <a:endParaRPr lang="es-MX" b="1" i="1" dirty="0">
              <a:solidFill>
                <a:srgbClr val="231F20"/>
              </a:solidFill>
            </a:endParaRPr>
          </a:p>
          <a:p>
            <a:pPr algn="ctr"/>
            <a:r>
              <a:rPr lang="es-MX" b="1" i="1" dirty="0">
                <a:solidFill>
                  <a:srgbClr val="231F20"/>
                </a:solidFill>
              </a:rPr>
              <a:t>Una prioridad en ellos es generar consensos sobre la necesidad de mejoramiento a través</a:t>
            </a:r>
            <a:r>
              <a:rPr lang="ja-JP" altLang="es-MX" b="1" i="1" dirty="0">
                <a:solidFill>
                  <a:srgbClr val="231F20"/>
                </a:solidFill>
              </a:rPr>
              <a:t> </a:t>
            </a:r>
            <a:r>
              <a:rPr lang="es-MX" b="1" i="1" dirty="0">
                <a:solidFill>
                  <a:srgbClr val="231F20"/>
                </a:solidFill>
              </a:rPr>
              <a:t>de la observación del desarrollo de clases entre los maestros, en la que se hacen puestas en común</a:t>
            </a:r>
            <a:r>
              <a:rPr lang="ja-JP" altLang="es-MX" b="1" i="1" dirty="0">
                <a:solidFill>
                  <a:srgbClr val="231F20"/>
                </a:solidFill>
              </a:rPr>
              <a:t> </a:t>
            </a:r>
            <a:r>
              <a:rPr lang="es-MX" b="1" i="1" dirty="0">
                <a:solidFill>
                  <a:srgbClr val="231F20"/>
                </a:solidFill>
              </a:rPr>
              <a:t>de las diferentes estrategias didácticas y se ofrecen puntos de vista diferentes sobre las clases observadas que faciliten la mejora constante de los procesos de enseñanza y aprendizaje.</a:t>
            </a:r>
          </a:p>
          <a:p>
            <a:pPr algn="ctr"/>
            <a:endParaRPr lang="es-MX" b="1" i="1" dirty="0">
              <a:solidFill>
                <a:srgbClr val="231F20"/>
              </a:solidFill>
            </a:endParaRPr>
          </a:p>
          <a:p>
            <a:pPr algn="ctr"/>
            <a:r>
              <a:rPr lang="es-MX" sz="1200" b="1" i="1" dirty="0">
                <a:solidFill>
                  <a:schemeClr val="accent1"/>
                </a:solidFill>
              </a:rPr>
              <a:t>Adaptado de: Sandra </a:t>
            </a:r>
            <a:r>
              <a:rPr lang="es-MX" sz="1200" b="1" i="1" dirty="0" err="1">
                <a:solidFill>
                  <a:schemeClr val="accent1"/>
                </a:solidFill>
              </a:rPr>
              <a:t>Robilliard</a:t>
            </a:r>
            <a:r>
              <a:rPr lang="es-MX" sz="1200" b="1" i="1" dirty="0">
                <a:solidFill>
                  <a:schemeClr val="accent1"/>
                </a:solidFill>
              </a:rPr>
              <a:t> Riveros y María Loreto Rebolledo, Observando clases entre profesores pares,. Chile, disponible en: http://www.gestionescolar.cl/buenaspracticasdirectivas/wp-content/uploads/2013/08/ficha-1.pdf (consulta: 10 de enero de 2018). </a:t>
            </a:r>
            <a:endParaRPr lang="es-MX" b="1" i="1" dirty="0">
              <a:solidFill>
                <a:schemeClr val="accent1"/>
              </a:solidFill>
            </a:endParaRPr>
          </a:p>
        </p:txBody>
      </p:sp>
      <p:pic>
        <p:nvPicPr>
          <p:cNvPr id="10" name="Imagen 9" descr="Imagen que contiene exterior&#10;&#10;Descripción generada con confianza alta">
            <a:extLst>
              <a:ext uri="{FF2B5EF4-FFF2-40B4-BE49-F238E27FC236}">
                <a16:creationId xmlns="" xmlns:a16="http://schemas.microsoft.com/office/drawing/2014/main" id="{B4C5F3B7-7145-40B5-9264-15D4A8D149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6316" y="49697"/>
            <a:ext cx="775193" cy="771938"/>
          </a:xfrm>
          <a:prstGeom prst="rect">
            <a:avLst/>
          </a:prstGeom>
        </p:spPr>
      </p:pic>
    </p:spTree>
    <p:extLst>
      <p:ext uri="{BB962C8B-B14F-4D97-AF65-F5344CB8AC3E}">
        <p14:creationId xmlns:p14="http://schemas.microsoft.com/office/powerpoint/2010/main" val="375683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par>
                          <p:cTn id="12" fill="hold">
                            <p:stCondLst>
                              <p:cond delay="750"/>
                            </p:stCondLst>
                            <p:childTnLst>
                              <p:par>
                                <p:cTn id="13" presetID="8" presetClass="emph" presetSubtype="0" repeatCount="indefinite" fill="hold" nodeType="after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750"/>
                            </p:stCondLst>
                            <p:childTnLst>
                              <p:par>
                                <p:cTn id="16" presetID="10" presetClass="entr" presetSubtype="0"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fade">
                                      <p:cBhvr>
                                        <p:cTn id="18" dur="500"/>
                                        <p:tgtEl>
                                          <p:spTgt spid="6">
                                            <p:bg/>
                                          </p:spTgt>
                                        </p:tgtEl>
                                      </p:cBhvr>
                                    </p:animEffect>
                                  </p:childTnLst>
                                </p:cTn>
                              </p:par>
                            </p:childTnLst>
                          </p:cTn>
                        </p:par>
                        <p:par>
                          <p:cTn id="19" fill="hold">
                            <p:stCondLst>
                              <p:cond delay="3250"/>
                            </p:stCondLst>
                            <p:childTnLst>
                              <p:par>
                                <p:cTn id="20" presetID="10" presetClass="entr" presetSubtype="0"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par>
                          <p:cTn id="23" fill="hold">
                            <p:stCondLst>
                              <p:cond delay="3750"/>
                            </p:stCondLst>
                            <p:childTnLst>
                              <p:par>
                                <p:cTn id="24" presetID="10" presetClass="entr" presetSubtype="0" fill="hold" grpId="0"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9">
                                            <p:bg/>
                                          </p:spTgt>
                                        </p:tgtEl>
                                        <p:attrNameLst>
                                          <p:attrName>style.visibility</p:attrName>
                                        </p:attrNameLst>
                                      </p:cBhvr>
                                      <p:to>
                                        <p:strVal val="visible"/>
                                      </p:to>
                                    </p:set>
                                    <p:animEffect transition="in" filter="fade">
                                      <p:cBhvr>
                                        <p:cTn id="30" dur="500"/>
                                        <p:tgtEl>
                                          <p:spTgt spid="9">
                                            <p:bg/>
                                          </p:spTgt>
                                        </p:tgtEl>
                                      </p:cBhvr>
                                    </p:animEffect>
                                  </p:childTnLst>
                                </p:cTn>
                              </p:par>
                            </p:childTnLst>
                          </p:cTn>
                        </p:par>
                        <p:par>
                          <p:cTn id="31" fill="hold">
                            <p:stCondLst>
                              <p:cond delay="4750"/>
                            </p:stCondLst>
                            <p:childTnLst>
                              <p:par>
                                <p:cTn id="32" presetID="10" presetClass="entr" presetSubtype="0" fill="hold" grpId="0" nodeType="after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500"/>
                                        <p:tgtEl>
                                          <p:spTgt spid="9">
                                            <p:txEl>
                                              <p:pRg st="0" end="0"/>
                                            </p:txEl>
                                          </p:spTgt>
                                        </p:tgtEl>
                                      </p:cBhvr>
                                    </p:animEffect>
                                  </p:childTnLst>
                                </p:cTn>
                              </p:par>
                            </p:childTnLst>
                          </p:cTn>
                        </p:par>
                        <p:par>
                          <p:cTn id="35" fill="hold">
                            <p:stCondLst>
                              <p:cond delay="5250"/>
                            </p:stCondLst>
                            <p:childTnLst>
                              <p:par>
                                <p:cTn id="36" presetID="10" presetClass="entr" presetSubtype="0" fill="hold" grpId="0" nodeType="after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childTnLst>
                          </p:cTn>
                        </p:par>
                        <p:par>
                          <p:cTn id="39" fill="hold">
                            <p:stCondLst>
                              <p:cond delay="5750"/>
                            </p:stCondLst>
                            <p:childTnLst>
                              <p:par>
                                <p:cTn id="40" presetID="10" presetClass="entr" presetSubtype="0" fill="hold" grpId="0" nodeType="after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P spid="8" grpId="0" build="p"/>
      <p:bldP spid="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62502F38-F386-4786-922B-1FF717F25BB9}"/>
              </a:ext>
            </a:extLst>
          </p:cNvPr>
          <p:cNvSpPr/>
          <p:nvPr/>
        </p:nvSpPr>
        <p:spPr>
          <a:xfrm flipH="1">
            <a:off x="10726011" y="6318580"/>
            <a:ext cx="1415772" cy="523220"/>
          </a:xfrm>
          <a:prstGeom prst="rect">
            <a:avLst/>
          </a:prstGeom>
          <a:noFill/>
        </p:spPr>
        <p:txBody>
          <a:bodyPr wrap="none" lIns="91440" tIns="45720" rIns="91440" bIns="45720">
            <a:spAutoFit/>
          </a:bodyPr>
          <a:lstStyle/>
          <a:p>
            <a:pPr algn="ctr"/>
            <a:r>
              <a:rPr lang="es-ES" sz="2800" dirty="0">
                <a:ln w="0"/>
                <a:effectLst>
                  <a:outerShdw blurRad="38100" dist="25400" dir="5400000" algn="ctr" rotWithShape="0">
                    <a:srgbClr val="6E747A">
                      <a:alpha val="43000"/>
                    </a:srgbClr>
                  </a:outerShdw>
                </a:effectLst>
                <a:latin typeface="Century Schoolbook" panose="02040604050505020304" pitchFamily="18" charset="0"/>
              </a:rPr>
              <a:t>Pág. 15</a:t>
            </a:r>
          </a:p>
        </p:txBody>
      </p:sp>
      <p:sp>
        <p:nvSpPr>
          <p:cNvPr id="8" name="Rectángulo 7">
            <a:extLst>
              <a:ext uri="{FF2B5EF4-FFF2-40B4-BE49-F238E27FC236}">
                <a16:creationId xmlns="" xmlns:a16="http://schemas.microsoft.com/office/drawing/2014/main" id="{E9C4C2C4-F3BC-4554-9D20-9C2054B15C61}"/>
              </a:ext>
            </a:extLst>
          </p:cNvPr>
          <p:cNvSpPr/>
          <p:nvPr/>
        </p:nvSpPr>
        <p:spPr>
          <a:xfrm>
            <a:off x="424074" y="557831"/>
            <a:ext cx="11317354" cy="3139321"/>
          </a:xfrm>
          <a:prstGeom prst="rect">
            <a:avLst/>
          </a:prstGeom>
        </p:spPr>
        <p:txBody>
          <a:bodyPr wrap="square">
            <a:spAutoFit/>
          </a:bodyPr>
          <a:lstStyle/>
          <a:p>
            <a:r>
              <a:rPr lang="es-MX" sz="2200" b="1" dirty="0">
                <a:solidFill>
                  <a:schemeClr val="tx1">
                    <a:lumMod val="50000"/>
                  </a:schemeClr>
                </a:solidFill>
              </a:rPr>
              <a:t>18. Pida que, a partir de lo leído, destaquen lo siguiente:</a:t>
            </a:r>
          </a:p>
          <a:p>
            <a:endParaRPr lang="es-MX" sz="2200" b="1" dirty="0">
              <a:solidFill>
                <a:srgbClr val="FF0000"/>
              </a:solidFill>
            </a:endParaRPr>
          </a:p>
          <a:p>
            <a:endParaRPr lang="es-MX" sz="2200" b="1" dirty="0">
              <a:solidFill>
                <a:srgbClr val="FF0000"/>
              </a:solidFill>
            </a:endParaRPr>
          </a:p>
          <a:p>
            <a:endParaRPr lang="es-MX" sz="2200" b="1" dirty="0">
              <a:solidFill>
                <a:srgbClr val="FF0000"/>
              </a:solidFill>
            </a:endParaRPr>
          </a:p>
          <a:p>
            <a:endParaRPr lang="es-MX" sz="2200" b="1" dirty="0">
              <a:solidFill>
                <a:srgbClr val="FF0000"/>
              </a:solidFill>
            </a:endParaRPr>
          </a:p>
          <a:p>
            <a:endParaRPr lang="es-MX" sz="2200" b="1" dirty="0">
              <a:solidFill>
                <a:srgbClr val="FF0000"/>
              </a:solidFill>
            </a:endParaRPr>
          </a:p>
          <a:p>
            <a:endParaRPr lang="es-MX" sz="2200" b="1" dirty="0">
              <a:solidFill>
                <a:srgbClr val="FF0000"/>
              </a:solidFill>
            </a:endParaRPr>
          </a:p>
          <a:p>
            <a:endParaRPr lang="es-MX" sz="2200" b="1" dirty="0">
              <a:solidFill>
                <a:srgbClr val="FF0000"/>
              </a:solidFill>
            </a:endParaRPr>
          </a:p>
          <a:p>
            <a:endParaRPr lang="es-MX" sz="2200" b="1" dirty="0">
              <a:solidFill>
                <a:srgbClr val="FF0000"/>
              </a:solidFill>
            </a:endParaRPr>
          </a:p>
        </p:txBody>
      </p:sp>
      <p:graphicFrame>
        <p:nvGraphicFramePr>
          <p:cNvPr id="11" name="Diagrama 10">
            <a:extLst>
              <a:ext uri="{FF2B5EF4-FFF2-40B4-BE49-F238E27FC236}">
                <a16:creationId xmlns="" xmlns:a16="http://schemas.microsoft.com/office/drawing/2014/main" id="{6931E0EB-13C2-43E6-BCF5-1893E64FD197}"/>
              </a:ext>
            </a:extLst>
          </p:cNvPr>
          <p:cNvGraphicFramePr/>
          <p:nvPr>
            <p:extLst/>
          </p:nvPr>
        </p:nvGraphicFramePr>
        <p:xfrm>
          <a:off x="2032000" y="1156357"/>
          <a:ext cx="7655339" cy="2341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a:extLst>
              <a:ext uri="{FF2B5EF4-FFF2-40B4-BE49-F238E27FC236}">
                <a16:creationId xmlns="" xmlns:a16="http://schemas.microsoft.com/office/drawing/2014/main" id="{CEB8F9A4-AFF9-4D5F-80C0-AB17BCDB0580}"/>
              </a:ext>
            </a:extLst>
          </p:cNvPr>
          <p:cNvSpPr/>
          <p:nvPr/>
        </p:nvSpPr>
        <p:spPr>
          <a:xfrm>
            <a:off x="424073" y="3456258"/>
            <a:ext cx="11100269" cy="2462213"/>
          </a:xfrm>
          <a:prstGeom prst="rect">
            <a:avLst/>
          </a:prstGeom>
        </p:spPr>
        <p:txBody>
          <a:bodyPr wrap="square">
            <a:spAutoFit/>
          </a:bodyPr>
          <a:lstStyle/>
          <a:p>
            <a:r>
              <a:rPr lang="es-MX" sz="2200" b="1" dirty="0">
                <a:solidFill>
                  <a:srgbClr val="FF0000"/>
                </a:solidFill>
              </a:rPr>
              <a:t>19. Compartan sus reflexiones en plenaria.</a:t>
            </a:r>
          </a:p>
          <a:p>
            <a:endParaRPr lang="es-MX" sz="2200" b="1" dirty="0">
              <a:solidFill>
                <a:srgbClr val="FF0000"/>
              </a:solidFill>
            </a:endParaRPr>
          </a:p>
          <a:p>
            <a:r>
              <a:rPr lang="es-MX" sz="2200" b="1" dirty="0">
                <a:solidFill>
                  <a:schemeClr val="accent1">
                    <a:lumMod val="50000"/>
                  </a:schemeClr>
                </a:solidFill>
              </a:rPr>
              <a:t>20. Teniendo presente el compromiso de desarrollar una clase y observarla, solicite  al colectivo que, a través de una lluvia de ideas, inicien la preparación de esta actividad por realizar en la sexta sesión. Consideren si en su colectivo ya se ha definido al docente que habrá de desarrollar la clase; de lo contrario, determinen quién lo hará, y elaboren un listado de lo que será necesario atender.</a:t>
            </a:r>
          </a:p>
        </p:txBody>
      </p:sp>
    </p:spTree>
    <p:extLst>
      <p:ext uri="{BB962C8B-B14F-4D97-AF65-F5344CB8AC3E}">
        <p14:creationId xmlns:p14="http://schemas.microsoft.com/office/powerpoint/2010/main" val="361597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graphicEl>
                                              <a:dgm id="{6E24DA86-862D-4473-93B5-74AA48F140B2}"/>
                                            </p:graphicEl>
                                          </p:spTgt>
                                        </p:tgtEl>
                                        <p:attrNameLst>
                                          <p:attrName>style.visibility</p:attrName>
                                        </p:attrNameLst>
                                      </p:cBhvr>
                                      <p:to>
                                        <p:strVal val="visible"/>
                                      </p:to>
                                    </p:set>
                                    <p:animEffect transition="in" filter="wipe(left)">
                                      <p:cBhvr>
                                        <p:cTn id="13" dur="500"/>
                                        <p:tgtEl>
                                          <p:spTgt spid="11">
                                            <p:graphicEl>
                                              <a:dgm id="{6E24DA86-862D-4473-93B5-74AA48F140B2}"/>
                                            </p:graphic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graphicEl>
                                              <a:dgm id="{8F8095DD-8789-4D77-92AD-C92218574A16}"/>
                                            </p:graphicEl>
                                          </p:spTgt>
                                        </p:tgtEl>
                                        <p:attrNameLst>
                                          <p:attrName>style.visibility</p:attrName>
                                        </p:attrNameLst>
                                      </p:cBhvr>
                                      <p:to>
                                        <p:strVal val="visible"/>
                                      </p:to>
                                    </p:set>
                                    <p:animEffect transition="in" filter="wipe(left)">
                                      <p:cBhvr>
                                        <p:cTn id="17" dur="500"/>
                                        <p:tgtEl>
                                          <p:spTgt spid="11">
                                            <p:graphicEl>
                                              <a:dgm id="{8F8095DD-8789-4D77-92AD-C92218574A16}"/>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graphicEl>
                                              <a:dgm id="{40FA3745-2FD1-496E-B89A-C753833FE88B}"/>
                                            </p:graphicEl>
                                          </p:spTgt>
                                        </p:tgtEl>
                                        <p:attrNameLst>
                                          <p:attrName>style.visibility</p:attrName>
                                        </p:attrNameLst>
                                      </p:cBhvr>
                                      <p:to>
                                        <p:strVal val="visible"/>
                                      </p:to>
                                    </p:set>
                                    <p:animEffect transition="in" filter="wipe(left)">
                                      <p:cBhvr>
                                        <p:cTn id="21" dur="500"/>
                                        <p:tgtEl>
                                          <p:spTgt spid="11">
                                            <p:graphicEl>
                                              <a:dgm id="{40FA3745-2FD1-496E-B89A-C753833FE88B}"/>
                                            </p:graphicEl>
                                          </p:spTgt>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1">
                                            <p:graphicEl>
                                              <a:dgm id="{C67F2677-0391-4FDE-9863-6713D96335A4}"/>
                                            </p:graphicEl>
                                          </p:spTgt>
                                        </p:tgtEl>
                                        <p:attrNameLst>
                                          <p:attrName>style.visibility</p:attrName>
                                        </p:attrNameLst>
                                      </p:cBhvr>
                                      <p:to>
                                        <p:strVal val="visible"/>
                                      </p:to>
                                    </p:set>
                                    <p:animEffect transition="in" filter="wipe(left)">
                                      <p:cBhvr>
                                        <p:cTn id="25" dur="500"/>
                                        <p:tgtEl>
                                          <p:spTgt spid="11">
                                            <p:graphicEl>
                                              <a:dgm id="{C67F2677-0391-4FDE-9863-6713D96335A4}"/>
                                            </p:graphicEl>
                                          </p:spTgt>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
                                            <p:graphicEl>
                                              <a:dgm id="{7D9A2989-B7D1-4438-8763-8BD17F177873}"/>
                                            </p:graphicEl>
                                          </p:spTgt>
                                        </p:tgtEl>
                                        <p:attrNameLst>
                                          <p:attrName>style.visibility</p:attrName>
                                        </p:attrNameLst>
                                      </p:cBhvr>
                                      <p:to>
                                        <p:strVal val="visible"/>
                                      </p:to>
                                    </p:set>
                                    <p:animEffect transition="in" filter="wipe(left)">
                                      <p:cBhvr>
                                        <p:cTn id="29" dur="500"/>
                                        <p:tgtEl>
                                          <p:spTgt spid="11">
                                            <p:graphicEl>
                                              <a:dgm id="{7D9A2989-B7D1-4438-8763-8BD17F177873}"/>
                                            </p:graphicEl>
                                          </p:spTgt>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
                                            <p:graphicEl>
                                              <a:dgm id="{381C32B9-6193-470F-82B0-4DE62174A0F5}"/>
                                            </p:graphicEl>
                                          </p:spTgt>
                                        </p:tgtEl>
                                        <p:attrNameLst>
                                          <p:attrName>style.visibility</p:attrName>
                                        </p:attrNameLst>
                                      </p:cBhvr>
                                      <p:to>
                                        <p:strVal val="visible"/>
                                      </p:to>
                                    </p:set>
                                    <p:animEffect transition="in" filter="wipe(left)">
                                      <p:cBhvr>
                                        <p:cTn id="33" dur="500"/>
                                        <p:tgtEl>
                                          <p:spTgt spid="11">
                                            <p:graphicEl>
                                              <a:dgm id="{381C32B9-6193-470F-82B0-4DE62174A0F5}"/>
                                            </p:graphicEl>
                                          </p:spTgt>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1">
                                            <p:graphicEl>
                                              <a:dgm id="{D96C4217-03BF-4C5D-AA9D-83678CF53EA6}"/>
                                            </p:graphicEl>
                                          </p:spTgt>
                                        </p:tgtEl>
                                        <p:attrNameLst>
                                          <p:attrName>style.visibility</p:attrName>
                                        </p:attrNameLst>
                                      </p:cBhvr>
                                      <p:to>
                                        <p:strVal val="visible"/>
                                      </p:to>
                                    </p:set>
                                    <p:animEffect transition="in" filter="wipe(left)">
                                      <p:cBhvr>
                                        <p:cTn id="37" dur="500"/>
                                        <p:tgtEl>
                                          <p:spTgt spid="11">
                                            <p:graphicEl>
                                              <a:dgm id="{D96C4217-03BF-4C5D-AA9D-83678CF53EA6}"/>
                                            </p:graphicEl>
                                          </p:spTgt>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1000"/>
                                        <p:tgtEl>
                                          <p:spTgt spid="15">
                                            <p:txEl>
                                              <p:pRg st="0" end="0"/>
                                            </p:txEl>
                                          </p:spTgt>
                                        </p:tgtEl>
                                      </p:cBhvr>
                                    </p:animEffect>
                                    <p:anim calcmode="lin" valueType="num">
                                      <p:cBhvr>
                                        <p:cTn id="4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fade">
                                      <p:cBhvr>
                                        <p:cTn id="47" dur="1000"/>
                                        <p:tgtEl>
                                          <p:spTgt spid="15">
                                            <p:txEl>
                                              <p:pRg st="2" end="2"/>
                                            </p:txEl>
                                          </p:spTgt>
                                        </p:tgtEl>
                                      </p:cBhvr>
                                    </p:animEffect>
                                    <p:anim calcmode="lin" valueType="num">
                                      <p:cBhvr>
                                        <p:cTn id="4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Graphic spid="11" grpId="0">
        <p:bldSub>
          <a:bldDgm bld="one"/>
        </p:bldSub>
      </p:bldGraphic>
      <p:bldP spid="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1267E8-808F-4B38-A734-8568775E31E4}"/>
              </a:ext>
            </a:extLst>
          </p:cNvPr>
          <p:cNvSpPr>
            <a:spLocks noGrp="1"/>
          </p:cNvSpPr>
          <p:nvPr>
            <p:ph type="title"/>
          </p:nvPr>
        </p:nvSpPr>
        <p:spPr>
          <a:xfrm>
            <a:off x="119270" y="49696"/>
            <a:ext cx="9505993" cy="1116495"/>
          </a:xfrm>
        </p:spPr>
        <p:txBody>
          <a:bodyPr>
            <a:normAutofit fontScale="90000"/>
          </a:bodyPr>
          <a:lstStyle/>
          <a:p>
            <a:pPr algn="ctr"/>
            <a:r>
              <a:rPr lang="es-MX" sz="4000" dirty="0"/>
              <a:t>A</a:t>
            </a:r>
            <a:r>
              <a:rPr lang="es-MX" sz="4000" dirty="0" smtClean="0"/>
              <a:t>prendizajes </a:t>
            </a:r>
            <a:r>
              <a:rPr lang="es-MX" sz="4000" dirty="0"/>
              <a:t>clave Para la educación integral: </a:t>
            </a:r>
            <a:r>
              <a:rPr lang="es-MX" sz="4000" u="sng" dirty="0">
                <a:solidFill>
                  <a:srgbClr val="C00000"/>
                </a:solidFill>
              </a:rPr>
              <a:t>un nuevo ciclo</a:t>
            </a:r>
            <a:endParaRPr lang="es-MX" sz="8000" u="sng" dirty="0">
              <a:solidFill>
                <a:srgbClr val="C00000"/>
              </a:solidFill>
            </a:endParaRPr>
          </a:p>
        </p:txBody>
      </p:sp>
      <p:sp>
        <p:nvSpPr>
          <p:cNvPr id="10" name="Rectángulo 9">
            <a:extLst>
              <a:ext uri="{FF2B5EF4-FFF2-40B4-BE49-F238E27FC236}">
                <a16:creationId xmlns="" xmlns:a16="http://schemas.microsoft.com/office/drawing/2014/main" id="{5BC542BA-EC92-4637-8A35-7945A38C3F76}"/>
              </a:ext>
            </a:extLst>
          </p:cNvPr>
          <p:cNvSpPr/>
          <p:nvPr/>
        </p:nvSpPr>
        <p:spPr>
          <a:xfrm>
            <a:off x="132521" y="1285459"/>
            <a:ext cx="11834191" cy="4678204"/>
          </a:xfrm>
          <a:prstGeom prst="rect">
            <a:avLst/>
          </a:prstGeom>
        </p:spPr>
        <p:txBody>
          <a:bodyPr wrap="square">
            <a:spAutoFit/>
          </a:bodyPr>
          <a:lstStyle/>
          <a:p>
            <a:pPr algn="ctr"/>
            <a:r>
              <a:rPr lang="es-MX" sz="2000" b="1" dirty="0">
                <a:solidFill>
                  <a:schemeClr val="tx1">
                    <a:lumMod val="50000"/>
                  </a:schemeClr>
                </a:solidFill>
              </a:rPr>
              <a:t>Este apartado tiene el propósito de socializar información, materiales o invitaciones relevantes para el colectivo docente, vinculados con la entrada en vigor del Plan y Programas de Estudio en el ciclo escolar 2018-2019.</a:t>
            </a:r>
          </a:p>
          <a:p>
            <a:pPr algn="ctr"/>
            <a:endParaRPr lang="es-MX" sz="2000" b="1" dirty="0"/>
          </a:p>
          <a:p>
            <a:pPr algn="ctr"/>
            <a:r>
              <a:rPr lang="es-MX" sz="2000" b="1" dirty="0"/>
              <a:t>Es importante señalar que, atendiendo los propósitos del CTE y la gestión de la Ruta de Mejora que cada escuela establece para mejorar los aprendizajes de TODOS sus alumnos, las sesiones ordinarias del Consejo no se constituirán en el espacio para la formación o preparación de los cursos en línea para la entrada en vigor del nuevo currículo. La Secretaría de Educación Pública y las Autoridades Educativas Locales han dispuesto y desarrollarán herramientas, espacios y apoyos específicos.</a:t>
            </a:r>
          </a:p>
          <a:p>
            <a:pPr algn="ctr"/>
            <a:endParaRPr lang="es-MX" sz="2000" b="1" dirty="0"/>
          </a:p>
          <a:p>
            <a:pPr algn="ctr"/>
            <a:r>
              <a:rPr lang="es-MX" sz="2000" b="1" dirty="0">
                <a:solidFill>
                  <a:schemeClr val="tx1">
                    <a:lumMod val="50000"/>
                  </a:schemeClr>
                </a:solidFill>
              </a:rPr>
              <a:t>Considerado lo anterior, en ésta y en las próximas sesiones ordinarias, se inicia una serie de actividades breves en las que se ofrece información al colectivo docente sobre la ruta y los insumos previstos para la puesta en marcha de los aprendizajes clave para la educación integral.</a:t>
            </a:r>
          </a:p>
          <a:p>
            <a:pPr algn="ctr"/>
            <a:endParaRPr lang="es-MX" sz="2000" b="1" dirty="0"/>
          </a:p>
        </p:txBody>
      </p:sp>
    </p:spTree>
    <p:extLst>
      <p:ext uri="{BB962C8B-B14F-4D97-AF65-F5344CB8AC3E}">
        <p14:creationId xmlns:p14="http://schemas.microsoft.com/office/powerpoint/2010/main" val="171849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500"/>
                                        <p:tgtEl>
                                          <p:spTgt spid="10">
                                            <p:txEl>
                                              <p:pRg st="0" end="0"/>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up)">
                                      <p:cBhvr>
                                        <p:cTn id="19" dur="500"/>
                                        <p:tgtEl>
                                          <p:spTgt spid="10">
                                            <p:txEl>
                                              <p:pRg st="2" end="2"/>
                                            </p:txEl>
                                          </p:spTgt>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up)">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F82D603-1DD6-4246-8425-F79556131EFB}"/>
              </a:ext>
            </a:extLst>
          </p:cNvPr>
          <p:cNvSpPr>
            <a:spLocks noGrp="1"/>
          </p:cNvSpPr>
          <p:nvPr>
            <p:ph type="title"/>
          </p:nvPr>
        </p:nvSpPr>
        <p:spPr>
          <a:xfrm>
            <a:off x="1295400" y="13254"/>
            <a:ext cx="9601200" cy="1391478"/>
          </a:xfrm>
        </p:spPr>
        <p:txBody>
          <a:bodyPr>
            <a:normAutofit/>
          </a:bodyPr>
          <a:lstStyle/>
          <a:p>
            <a:pPr algn="ctr"/>
            <a:r>
              <a:rPr lang="es-MX" sz="8000" dirty="0" smtClean="0">
                <a:latin typeface="Century Gothic" panose="020B0502020202020204" pitchFamily="34" charset="0"/>
              </a:rPr>
              <a:t>Introducción</a:t>
            </a:r>
            <a:endParaRPr lang="es-MX" sz="8000" dirty="0">
              <a:latin typeface="Century Gothic" panose="020B0502020202020204" pitchFamily="34" charset="0"/>
            </a:endParaRPr>
          </a:p>
        </p:txBody>
      </p:sp>
      <p:sp>
        <p:nvSpPr>
          <p:cNvPr id="10" name="Rectángulo 9">
            <a:extLst>
              <a:ext uri="{FF2B5EF4-FFF2-40B4-BE49-F238E27FC236}">
                <a16:creationId xmlns="" xmlns:a16="http://schemas.microsoft.com/office/drawing/2014/main" id="{A5B4F8C5-C6E4-4ABA-BB58-C7ACDFE1171C}"/>
              </a:ext>
            </a:extLst>
          </p:cNvPr>
          <p:cNvSpPr/>
          <p:nvPr/>
        </p:nvSpPr>
        <p:spPr>
          <a:xfrm>
            <a:off x="172278" y="1225689"/>
            <a:ext cx="10201432" cy="5632311"/>
          </a:xfrm>
          <a:prstGeom prst="rect">
            <a:avLst/>
          </a:prstGeom>
        </p:spPr>
        <p:txBody>
          <a:bodyPr wrap="square">
            <a:spAutoFit/>
          </a:bodyPr>
          <a:lstStyle/>
          <a:p>
            <a:pPr algn="just"/>
            <a:r>
              <a:rPr lang="es-MX" sz="2000" b="1" dirty="0"/>
              <a:t>La Guía de esta cuarta sesión de Consejo Técnico Escolar (CTE) está organizada en cuatro grandes apartados, además de uno que ha tenido una presencia permanente: Organicemos nuestro CTE, en el que se ofrece la posibilidad, a quien coordina la sesión(en muchos de los casos, los directores de las escuelas), de crear un ambiente propicio para el desarrollo de la sesión, promoviendo que esta organización incluya una invitación a los colectivos docentes a participar de una forma colegiada, reflexiva, con disposición y apertura total para el logro de los propósito planteados.</a:t>
            </a:r>
          </a:p>
          <a:p>
            <a:pPr algn="ctr"/>
            <a:endParaRPr lang="es-MX" sz="2000" b="1" dirty="0"/>
          </a:p>
          <a:p>
            <a:pPr algn="just"/>
            <a:r>
              <a:rPr lang="es-MX" sz="2000" b="1" dirty="0"/>
              <a:t>Garantizar las condiciones mencionadas, favorecerá el desarrollo de las actividades que se plantean en el primer apartado de esta guía, ¿Qué aprendimos en Aprendizaje entre escuelas?, mediante las cuales se busca que los colectivos docentes recuperen la experiencia en la cual tuvieron la posibilidad de conocer, intercambiar y trabajar de manera colaborativa con los docentes de otros planteles de su zona escolar, fortalecer la reflexión, el análisis y la toma de decisiones que les permitieran superar las problemáticas educativas comunes, así como establecer compromisos con sus pares con miras a la sexta sesión de CTE del presente ciclo escolar.</a:t>
            </a:r>
          </a:p>
        </p:txBody>
      </p:sp>
    </p:spTree>
    <p:extLst>
      <p:ext uri="{BB962C8B-B14F-4D97-AF65-F5344CB8AC3E}">
        <p14:creationId xmlns:p14="http://schemas.microsoft.com/office/powerpoint/2010/main" val="284374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5BC542BA-EC92-4637-8A35-7945A38C3F76}"/>
              </a:ext>
            </a:extLst>
          </p:cNvPr>
          <p:cNvSpPr/>
          <p:nvPr/>
        </p:nvSpPr>
        <p:spPr>
          <a:xfrm>
            <a:off x="145773" y="212032"/>
            <a:ext cx="11834191" cy="6370975"/>
          </a:xfrm>
          <a:prstGeom prst="rect">
            <a:avLst/>
          </a:prstGeom>
        </p:spPr>
        <p:txBody>
          <a:bodyPr wrap="square">
            <a:spAutoFit/>
          </a:bodyPr>
          <a:lstStyle/>
          <a:p>
            <a:pPr algn="ctr"/>
            <a:r>
              <a:rPr lang="es-MX" sz="2400" b="1" dirty="0">
                <a:solidFill>
                  <a:schemeClr val="tx1">
                    <a:lumMod val="50000"/>
                  </a:schemeClr>
                </a:solidFill>
              </a:rPr>
              <a:t>21. Invite al colectivo a observar el video “Ruta de Implementación de Aprendizajes Clave”.</a:t>
            </a:r>
          </a:p>
          <a:p>
            <a:pPr algn="ctr"/>
            <a:endParaRPr lang="es-MX" sz="2400" b="1" dirty="0">
              <a:solidFill>
                <a:schemeClr val="tx1">
                  <a:lumMod val="50000"/>
                </a:schemeClr>
              </a:solidFill>
            </a:endParaRPr>
          </a:p>
          <a:p>
            <a:pPr algn="ctr"/>
            <a:r>
              <a:rPr lang="es-MX" sz="2400" b="1" dirty="0">
                <a:solidFill>
                  <a:srgbClr val="C00000"/>
                </a:solidFill>
              </a:rPr>
              <a:t>22. Promueva que los docentes comenten brevemente lo que observaron en el video.</a:t>
            </a:r>
          </a:p>
          <a:p>
            <a:pPr algn="ctr"/>
            <a:endParaRPr lang="es-MX" sz="2400" b="1" dirty="0">
              <a:solidFill>
                <a:schemeClr val="tx1">
                  <a:lumMod val="50000"/>
                </a:schemeClr>
              </a:solidFill>
            </a:endParaRPr>
          </a:p>
          <a:p>
            <a:pPr algn="ctr"/>
            <a:r>
              <a:rPr lang="es-MX" sz="2400" b="1" dirty="0">
                <a:solidFill>
                  <a:schemeClr val="tx1">
                    <a:lumMod val="50000"/>
                  </a:schemeClr>
                </a:solidFill>
              </a:rPr>
              <a:t>23. Organice la revisión del Catálogo de materiales de apoyo y de los libros Aprendizajes clave para la educación integral, de acuerdo con el grado que atiende cada docente. Solicite que, de manera individual, los exploren someramente para tener un conocimiento general de su estructura.</a:t>
            </a:r>
          </a:p>
          <a:p>
            <a:pPr algn="ctr"/>
            <a:endParaRPr lang="es-MX" sz="2400" b="1" dirty="0">
              <a:solidFill>
                <a:schemeClr val="tx1">
                  <a:lumMod val="50000"/>
                </a:schemeClr>
              </a:solidFill>
            </a:endParaRPr>
          </a:p>
          <a:p>
            <a:pPr algn="ctr"/>
            <a:r>
              <a:rPr lang="es-MX" sz="2400" b="1" dirty="0">
                <a:solidFill>
                  <a:srgbClr val="C00000"/>
                </a:solidFill>
              </a:rPr>
              <a:t>En caso de no contar con los materiales impresos, pida a los participantes que los exploren en: </a:t>
            </a:r>
          </a:p>
          <a:p>
            <a:pPr algn="ctr"/>
            <a:r>
              <a:rPr lang="es-MX" sz="2400" b="1" dirty="0"/>
              <a:t>http://www.aprendizajesclave.sep.gob.mx/index-descargas-biblioteca-listado.html</a:t>
            </a:r>
          </a:p>
          <a:p>
            <a:pPr algn="ctr"/>
            <a:endParaRPr lang="es-MX" sz="2400" b="1" dirty="0">
              <a:solidFill>
                <a:schemeClr val="tx1">
                  <a:lumMod val="50000"/>
                </a:schemeClr>
              </a:solidFill>
            </a:endParaRPr>
          </a:p>
          <a:p>
            <a:pPr algn="ctr"/>
            <a:endParaRPr lang="es-MX" sz="2400" b="1" dirty="0"/>
          </a:p>
        </p:txBody>
      </p:sp>
    </p:spTree>
    <p:extLst>
      <p:ext uri="{BB962C8B-B14F-4D97-AF65-F5344CB8AC3E}">
        <p14:creationId xmlns:p14="http://schemas.microsoft.com/office/powerpoint/2010/main" val="355929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 calcmode="lin" valueType="num">
                                      <p:cBhvr additive="base">
                                        <p:cTn id="22"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 calcmode="lin" valueType="num">
                                      <p:cBhvr additive="base">
                                        <p:cTn id="2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5BC542BA-EC92-4637-8A35-7945A38C3F76}"/>
              </a:ext>
            </a:extLst>
          </p:cNvPr>
          <p:cNvSpPr/>
          <p:nvPr/>
        </p:nvSpPr>
        <p:spPr>
          <a:xfrm>
            <a:off x="145773" y="927651"/>
            <a:ext cx="11834191" cy="4893647"/>
          </a:xfrm>
          <a:prstGeom prst="rect">
            <a:avLst/>
          </a:prstGeom>
        </p:spPr>
        <p:txBody>
          <a:bodyPr wrap="square">
            <a:spAutoFit/>
          </a:bodyPr>
          <a:lstStyle/>
          <a:p>
            <a:pPr algn="ctr"/>
            <a:r>
              <a:rPr lang="es-MX" sz="2400" b="1" dirty="0">
                <a:solidFill>
                  <a:schemeClr val="tx1">
                    <a:lumMod val="50000"/>
                  </a:schemeClr>
                </a:solidFill>
              </a:rPr>
              <a:t>24. Después de la exploración, invite al colectivo a visitar, a partir del 29 de enero, la página: </a:t>
            </a:r>
            <a:r>
              <a:rPr lang="es-MX" sz="2400" b="1" dirty="0">
                <a:solidFill>
                  <a:schemeClr val="tx1">
                    <a:lumMod val="50000"/>
                  </a:schemeClr>
                </a:solidFill>
                <a:hlinkClick r:id="rId2"/>
              </a:rPr>
              <a:t>http://dgfc.basica.sep.gob.mx</a:t>
            </a:r>
            <a:r>
              <a:rPr lang="es-MX" sz="2400" b="1" dirty="0">
                <a:solidFill>
                  <a:schemeClr val="tx1">
                    <a:lumMod val="50000"/>
                  </a:schemeClr>
                </a:solidFill>
              </a:rPr>
              <a:t>, para conocer los cursos relacionados con los materiales revisados en la actividad anterior y tener presentes los requisitos, mecanismos y tiempos de inscripción.²</a:t>
            </a:r>
          </a:p>
          <a:p>
            <a:pPr algn="ctr"/>
            <a:endParaRPr lang="es-MX" sz="2400" b="1" dirty="0">
              <a:solidFill>
                <a:schemeClr val="tx1">
                  <a:lumMod val="50000"/>
                </a:schemeClr>
              </a:solidFill>
            </a:endParaRPr>
          </a:p>
          <a:p>
            <a:pPr algn="ctr"/>
            <a:r>
              <a:rPr lang="es-MX" sz="2400" b="1" dirty="0">
                <a:solidFill>
                  <a:srgbClr val="C00000"/>
                </a:solidFill>
              </a:rPr>
              <a:t>25. Con el propósito de que los docentes conozcan con mayor profundidad las acciones, materiales y apoyos que la SEP ha generado para la entrada en vigor del nuevo Plan y Programas de estudio, promueva la consulta de la presentación “Aprendizajes Clave para la educación integral”.</a:t>
            </a:r>
          </a:p>
          <a:p>
            <a:pPr algn="ctr"/>
            <a:endParaRPr lang="es-MX" sz="2400" b="1" dirty="0">
              <a:solidFill>
                <a:schemeClr val="tx1">
                  <a:lumMod val="50000"/>
                </a:schemeClr>
              </a:solidFill>
            </a:endParaRPr>
          </a:p>
          <a:p>
            <a:pPr algn="ctr"/>
            <a:r>
              <a:rPr lang="es-MX" sz="2400" b="1" dirty="0">
                <a:solidFill>
                  <a:schemeClr val="tx1">
                    <a:lumMod val="50000"/>
                  </a:schemeClr>
                </a:solidFill>
              </a:rPr>
              <a:t>26. Finalmente, informe al colectivo que la SEP ha dispuesto un buzón para hagan</a:t>
            </a:r>
          </a:p>
          <a:p>
            <a:pPr algn="ctr"/>
            <a:r>
              <a:rPr lang="es-MX" sz="2400" b="1" dirty="0">
                <a:solidFill>
                  <a:schemeClr val="tx1">
                    <a:lumMod val="50000"/>
                  </a:schemeClr>
                </a:solidFill>
              </a:rPr>
              <a:t>llegar sus dudas y sugerencias, en la página: http://www.aprendizajesclave.</a:t>
            </a:r>
          </a:p>
          <a:p>
            <a:pPr algn="ctr"/>
            <a:r>
              <a:rPr lang="es-MX" sz="2400" b="1" dirty="0">
                <a:solidFill>
                  <a:schemeClr val="tx1">
                    <a:lumMod val="50000"/>
                  </a:schemeClr>
                </a:solidFill>
              </a:rPr>
              <a:t>sep.gob.mx/index-contacto.html.</a:t>
            </a:r>
            <a:endParaRPr lang="es-MX" sz="2400" b="1" dirty="0"/>
          </a:p>
        </p:txBody>
      </p:sp>
    </p:spTree>
    <p:extLst>
      <p:ext uri="{BB962C8B-B14F-4D97-AF65-F5344CB8AC3E}">
        <p14:creationId xmlns:p14="http://schemas.microsoft.com/office/powerpoint/2010/main" val="413449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95F362D7-FF55-46A8-B60F-8F3E28081005}"/>
              </a:ext>
            </a:extLst>
          </p:cNvPr>
          <p:cNvSpPr/>
          <p:nvPr/>
        </p:nvSpPr>
        <p:spPr>
          <a:xfrm>
            <a:off x="1007165" y="1706726"/>
            <a:ext cx="1017767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sz="2400" b="1" dirty="0">
                <a:solidFill>
                  <a:srgbClr val="C00000"/>
                </a:solidFill>
              </a:rPr>
              <a:t>²</a:t>
            </a:r>
            <a:r>
              <a:rPr lang="es-MX" sz="2400" b="1" dirty="0">
                <a:solidFill>
                  <a:schemeClr val="tx2">
                    <a:lumMod val="95000"/>
                    <a:lumOff val="5000"/>
                  </a:schemeClr>
                </a:solidFill>
              </a:rPr>
              <a:t> Una vez que los docentes conozcan el contenido, el formato y los </a:t>
            </a:r>
            <a:r>
              <a:rPr lang="es-MX" sz="2300" b="1" dirty="0">
                <a:solidFill>
                  <a:schemeClr val="tx2">
                    <a:lumMod val="95000"/>
                    <a:lumOff val="5000"/>
                  </a:schemeClr>
                </a:solidFill>
              </a:rPr>
              <a:t>tiempos</a:t>
            </a:r>
            <a:r>
              <a:rPr lang="es-MX" sz="2400" b="1" dirty="0">
                <a:solidFill>
                  <a:schemeClr val="tx2">
                    <a:lumMod val="95000"/>
                    <a:lumOff val="5000"/>
                  </a:schemeClr>
                </a:solidFill>
              </a:rPr>
              <a:t> que implica el desarrollo del curso en línea al que se inscriban, se propone que se organicen en círculos de estudio entre pares y que acuerden espacios para llevar a cabo reuniones presenciales, reforzando con ello la reflexión, el análisis y el intercambio de ideas del contenido de los cursos. Algunos de los espacios que pueden considerar son, por ejemplo: los Centros de Maestros, los Centros de Desarrollo Escolar, y las Escuelas Normales o Instituciones de Educación Superior. </a:t>
            </a:r>
          </a:p>
        </p:txBody>
      </p:sp>
    </p:spTree>
    <p:extLst>
      <p:ext uri="{BB962C8B-B14F-4D97-AF65-F5344CB8AC3E}">
        <p14:creationId xmlns:p14="http://schemas.microsoft.com/office/powerpoint/2010/main" val="303397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37311" y="1545020"/>
            <a:ext cx="6931883" cy="5198913"/>
          </a:xfrm>
          <a:prstGeom prst="rect">
            <a:avLst/>
          </a:prstGeom>
        </p:spPr>
      </p:pic>
      <p:sp>
        <p:nvSpPr>
          <p:cNvPr id="3" name="CuadroTexto 2"/>
          <p:cNvSpPr txBox="1"/>
          <p:nvPr/>
        </p:nvSpPr>
        <p:spPr>
          <a:xfrm>
            <a:off x="2537311" y="536028"/>
            <a:ext cx="6700345" cy="846386"/>
          </a:xfrm>
          <a:prstGeom prst="rect">
            <a:avLst/>
          </a:prstGeom>
          <a:noFill/>
        </p:spPr>
        <p:txBody>
          <a:bodyPr wrap="square" rtlCol="0">
            <a:spAutoFit/>
          </a:bodyPr>
          <a:lstStyle/>
          <a:p>
            <a:r>
              <a:rPr lang="es-MX" sz="4900" dirty="0" smtClean="0"/>
              <a:t>¡Hasta la próxima!</a:t>
            </a:r>
            <a:endParaRPr lang="es-MX" sz="4900" dirty="0"/>
          </a:p>
        </p:txBody>
      </p:sp>
    </p:spTree>
    <p:extLst>
      <p:ext uri="{BB962C8B-B14F-4D97-AF65-F5344CB8AC3E}">
        <p14:creationId xmlns:p14="http://schemas.microsoft.com/office/powerpoint/2010/main" val="15685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A5B4F8C5-C6E4-4ABA-BB58-C7ACDFE1171C}"/>
              </a:ext>
            </a:extLst>
          </p:cNvPr>
          <p:cNvSpPr/>
          <p:nvPr/>
        </p:nvSpPr>
        <p:spPr>
          <a:xfrm>
            <a:off x="225287" y="550355"/>
            <a:ext cx="11741426" cy="5586145"/>
          </a:xfrm>
          <a:prstGeom prst="rect">
            <a:avLst/>
          </a:prstGeom>
        </p:spPr>
        <p:txBody>
          <a:bodyPr wrap="square">
            <a:spAutoFit/>
          </a:bodyPr>
          <a:lstStyle/>
          <a:p>
            <a:pPr algn="just"/>
            <a:r>
              <a:rPr lang="es-MX" sz="2100" b="1" dirty="0"/>
              <a:t>El segundo apartado, </a:t>
            </a:r>
            <a:r>
              <a:rPr lang="es-MX" sz="2100" b="1" dirty="0">
                <a:solidFill>
                  <a:schemeClr val="accent1"/>
                </a:solidFill>
              </a:rPr>
              <a:t>Las habilidades básicas para el aprendizaje autónomo</a:t>
            </a:r>
            <a:r>
              <a:rPr lang="es-MX" sz="2100" b="1" dirty="0"/>
              <a:t>, lleva a los colectivos docentes a reflexionar en la preocupación constante que han representado la enseñanza y el aprendizaje de las habilidades básicas (lectura, escritura y matemáticas) como herramientas necesarias que garantizan el aprendizaje autónomo de los alumnos. Esto mediante un interesante recorrido a través de textos e ilustraciones relacionados con los momentos más significativos en la educación de nuestro país, que seguramente permitirá a los participantes conocer o recordar experiencias como alumnos o como profesionales de la educación. Estas reflexiones son el contexto para que el colectivo recupere la importancia de contar con información confiable del desarrollo de las habilidades mencionadas, mediante la Herramienta de Exploración de habilidades de lectura, escritura y cálculo mental, y para organizar su aplicación en su escuela.</a:t>
            </a:r>
          </a:p>
          <a:p>
            <a:pPr algn="ctr"/>
            <a:endParaRPr lang="es-MX" sz="2100" b="1" dirty="0"/>
          </a:p>
          <a:p>
            <a:pPr algn="just"/>
            <a:r>
              <a:rPr lang="es-MX" sz="2100" b="1" dirty="0"/>
              <a:t>En </a:t>
            </a:r>
            <a:r>
              <a:rPr lang="es-MX" sz="2100" b="1" dirty="0">
                <a:solidFill>
                  <a:schemeClr val="accent1"/>
                </a:solidFill>
              </a:rPr>
              <a:t>Caminemos rumbo a la sexta sesión </a:t>
            </a:r>
            <a:r>
              <a:rPr lang="es-MX" sz="2100" b="1" dirty="0"/>
              <a:t>se recupera el compromiso establecido en la sesión de Aprendizaje entre escuelas: preparar una observación de clase y la necesidad de avanzar en su cumplimiento. De inicio, el colectivo docente reflexiona en lo que puede aportarle a su práctica la observación de clases, para finalmente hacer un registro de sus necesidades para llevar a cabo el Aprendizaje entre escuelas en la sexta sesión. </a:t>
            </a:r>
          </a:p>
        </p:txBody>
      </p:sp>
    </p:spTree>
    <p:extLst>
      <p:ext uri="{BB962C8B-B14F-4D97-AF65-F5344CB8AC3E}">
        <p14:creationId xmlns:p14="http://schemas.microsoft.com/office/powerpoint/2010/main" val="106990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A5B4F8C5-C6E4-4ABA-BB58-C7ACDFE1171C}"/>
              </a:ext>
            </a:extLst>
          </p:cNvPr>
          <p:cNvSpPr/>
          <p:nvPr/>
        </p:nvSpPr>
        <p:spPr>
          <a:xfrm>
            <a:off x="225287" y="550355"/>
            <a:ext cx="11741426" cy="5170646"/>
          </a:xfrm>
          <a:prstGeom prst="rect">
            <a:avLst/>
          </a:prstGeom>
        </p:spPr>
        <p:txBody>
          <a:bodyPr wrap="square">
            <a:spAutoFit/>
          </a:bodyPr>
          <a:lstStyle/>
          <a:p>
            <a:pPr algn="just"/>
            <a:r>
              <a:rPr lang="es-MX" sz="2200" b="1" dirty="0"/>
              <a:t>En el último apartado de esta guía, </a:t>
            </a:r>
            <a:r>
              <a:rPr lang="es-MX" sz="2200" b="1" dirty="0">
                <a:solidFill>
                  <a:schemeClr val="accent1"/>
                </a:solidFill>
              </a:rPr>
              <a:t>Aprendizajes clave para la educación integral: un nuevo ciclo</a:t>
            </a:r>
            <a:r>
              <a:rPr lang="es-MX" sz="2200" b="1" dirty="0"/>
              <a:t>, los docentes encontrarán información relacionada con el planteamiento curricular del Modelo Educativo para la Educación Obligatoria –uno de los cinco ejes con los que se busca reorganizar el Sistema Educativo en nuestro país–, y se precisan aspectos relacionados con la implementación de los Planes y programas de estudio, la cual será de gran interés, ante la proximidad de la entrada en vigor de los Aprendizajes clave, en el ciclo escolar 2018-2019.</a:t>
            </a:r>
          </a:p>
          <a:p>
            <a:pPr algn="just"/>
            <a:endParaRPr lang="es-MX" sz="2200" b="1" dirty="0"/>
          </a:p>
          <a:p>
            <a:pPr algn="just"/>
            <a:r>
              <a:rPr lang="es-MX" sz="2200" b="1" dirty="0"/>
              <a:t>Finalmente, es importante reiterar que </a:t>
            </a:r>
            <a:r>
              <a:rPr lang="es-MX" sz="2200" b="1" dirty="0">
                <a:solidFill>
                  <a:schemeClr val="accent1"/>
                </a:solidFill>
              </a:rPr>
              <a:t>la Guía de trabajo de CTE es un documento que apoya y orienta las actividades de las sesiones de Consejo</a:t>
            </a:r>
            <a:r>
              <a:rPr lang="es-MX" sz="2200" b="1" dirty="0"/>
              <a:t>, en las que el liderazgo técnico pedagógico del director y la participación de todo el personal docente frente a grupo ‒incluido el de Educación Física, Educación Especial, Inglés, Cómputo y de asesoría técnico-pedagógica, entre otros‒, fortalecen el cumplimiento de la misión de la escuela: el logro de los aprendizajes con calidad, equidad e inclusión de todos los alumnos.</a:t>
            </a:r>
          </a:p>
        </p:txBody>
      </p:sp>
    </p:spTree>
    <p:extLst>
      <p:ext uri="{BB962C8B-B14F-4D97-AF65-F5344CB8AC3E}">
        <p14:creationId xmlns:p14="http://schemas.microsoft.com/office/powerpoint/2010/main" val="7978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CC8373-30AA-4CE6-B245-17BF9B71FDF1}"/>
              </a:ext>
            </a:extLst>
          </p:cNvPr>
          <p:cNvSpPr>
            <a:spLocks noGrp="1"/>
          </p:cNvSpPr>
          <p:nvPr>
            <p:ph type="ctrTitle"/>
          </p:nvPr>
        </p:nvSpPr>
        <p:spPr>
          <a:xfrm>
            <a:off x="337932" y="821635"/>
            <a:ext cx="11456504" cy="3978966"/>
          </a:xfrm>
        </p:spPr>
        <p:txBody>
          <a:bodyPr>
            <a:noAutofit/>
          </a:bodyPr>
          <a:lstStyle/>
          <a:p>
            <a:pPr algn="ctr"/>
            <a:r>
              <a:rPr lang="es-MX" sz="4400" b="1" i="1" cap="none" dirty="0">
                <a:solidFill>
                  <a:schemeClr val="tx1"/>
                </a:solidFill>
              </a:rPr>
              <a:t>“No se escribe para ser escritor ni se lee para ser lector. Se escribe y se lee para comprender el mundo. Nadie, pues, debería salir a la vida sin haber adquirido esas habilidades básicas”</a:t>
            </a:r>
            <a:br>
              <a:rPr lang="es-MX" sz="4400" b="1" i="1" cap="none" dirty="0">
                <a:solidFill>
                  <a:schemeClr val="tx1"/>
                </a:solidFill>
              </a:rPr>
            </a:br>
            <a:r>
              <a:rPr lang="es-MX" sz="4400" b="1" cap="none" dirty="0">
                <a:solidFill>
                  <a:schemeClr val="tx1"/>
                </a:solidFill>
              </a:rPr>
              <a:t> </a:t>
            </a:r>
            <a:br>
              <a:rPr lang="es-MX" sz="4400" b="1" cap="none" dirty="0">
                <a:solidFill>
                  <a:schemeClr val="tx1"/>
                </a:solidFill>
              </a:rPr>
            </a:br>
            <a:r>
              <a:rPr lang="es-MX" sz="4400" b="1" cap="none" dirty="0">
                <a:solidFill>
                  <a:schemeClr val="tx1"/>
                </a:solidFill>
              </a:rPr>
              <a:t>Juan José </a:t>
            </a:r>
            <a:r>
              <a:rPr lang="es-MX" sz="4400" b="1" cap="none" dirty="0" err="1">
                <a:solidFill>
                  <a:schemeClr val="tx1"/>
                </a:solidFill>
              </a:rPr>
              <a:t>Millás</a:t>
            </a:r>
            <a:r>
              <a:rPr lang="es-MX" sz="4400" b="1" cap="none" dirty="0">
                <a:solidFill>
                  <a:schemeClr val="tx1"/>
                </a:solidFill>
              </a:rPr>
              <a:t>, 2000.</a:t>
            </a:r>
          </a:p>
        </p:txBody>
      </p:sp>
    </p:spTree>
    <p:extLst>
      <p:ext uri="{BB962C8B-B14F-4D97-AF65-F5344CB8AC3E}">
        <p14:creationId xmlns:p14="http://schemas.microsoft.com/office/powerpoint/2010/main" val="313493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6A66C1-8A90-4744-90AE-0438CBFA286A}"/>
              </a:ext>
            </a:extLst>
          </p:cNvPr>
          <p:cNvSpPr>
            <a:spLocks noGrp="1"/>
          </p:cNvSpPr>
          <p:nvPr>
            <p:ph type="ctrTitle"/>
          </p:nvPr>
        </p:nvSpPr>
        <p:spPr>
          <a:xfrm>
            <a:off x="251791" y="171683"/>
            <a:ext cx="11688418" cy="1153534"/>
          </a:xfrm>
        </p:spPr>
        <p:txBody>
          <a:bodyPr/>
          <a:lstStyle/>
          <a:p>
            <a:pPr algn="ctr"/>
            <a:r>
              <a:rPr lang="es-MX" dirty="0"/>
              <a:t>PROPÓSITOS</a:t>
            </a:r>
          </a:p>
        </p:txBody>
      </p:sp>
      <p:graphicFrame>
        <p:nvGraphicFramePr>
          <p:cNvPr id="3" name="Diagrama 2">
            <a:extLst>
              <a:ext uri="{FF2B5EF4-FFF2-40B4-BE49-F238E27FC236}">
                <a16:creationId xmlns="" xmlns:a16="http://schemas.microsoft.com/office/drawing/2014/main" id="{AEBCD479-8490-4E2D-95B3-EBB402A1F2C8}"/>
              </a:ext>
            </a:extLst>
          </p:cNvPr>
          <p:cNvGraphicFramePr/>
          <p:nvPr>
            <p:extLst>
              <p:ext uri="{D42A27DB-BD31-4B8C-83A1-F6EECF244321}">
                <p14:modId xmlns:p14="http://schemas.microsoft.com/office/powerpoint/2010/main" val="792494172"/>
              </p:ext>
            </p:extLst>
          </p:nvPr>
        </p:nvGraphicFramePr>
        <p:xfrm>
          <a:off x="463826" y="1948075"/>
          <a:ext cx="11264348" cy="4539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l="26655" t="48222" r="21618" b="6694"/>
          <a:stretch/>
        </p:blipFill>
        <p:spPr>
          <a:xfrm>
            <a:off x="845710" y="1387371"/>
            <a:ext cx="8976205" cy="4398579"/>
          </a:xfrm>
          <a:prstGeom prst="rect">
            <a:avLst/>
          </a:prstGeom>
        </p:spPr>
      </p:pic>
    </p:spTree>
    <p:extLst>
      <p:ext uri="{BB962C8B-B14F-4D97-AF65-F5344CB8AC3E}">
        <p14:creationId xmlns:p14="http://schemas.microsoft.com/office/powerpoint/2010/main" val="18447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C491CDC9-6B57-4BA7-841F-4FF65CE11101}"/>
                                            </p:graphicEl>
                                          </p:spTgt>
                                        </p:tgtEl>
                                        <p:attrNameLst>
                                          <p:attrName>style.visibility</p:attrName>
                                        </p:attrNameLst>
                                      </p:cBhvr>
                                      <p:to>
                                        <p:strVal val="visible"/>
                                      </p:to>
                                    </p:set>
                                    <p:animEffect transition="in" filter="wipe(left)">
                                      <p:cBhvr>
                                        <p:cTn id="12" dur="500"/>
                                        <p:tgtEl>
                                          <p:spTgt spid="3">
                                            <p:graphicEl>
                                              <a:dgm id="{C491CDC9-6B57-4BA7-841F-4FF65CE111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6A66C1-8A90-4744-90AE-0438CBFA286A}"/>
              </a:ext>
            </a:extLst>
          </p:cNvPr>
          <p:cNvSpPr>
            <a:spLocks noGrp="1"/>
          </p:cNvSpPr>
          <p:nvPr>
            <p:ph type="ctrTitle"/>
          </p:nvPr>
        </p:nvSpPr>
        <p:spPr>
          <a:xfrm>
            <a:off x="251791" y="-593"/>
            <a:ext cx="11688418" cy="1153534"/>
          </a:xfrm>
        </p:spPr>
        <p:txBody>
          <a:bodyPr/>
          <a:lstStyle/>
          <a:p>
            <a:pPr algn="ctr"/>
            <a:r>
              <a:rPr lang="es-MX" dirty="0"/>
              <a:t>MATERIALES</a:t>
            </a:r>
          </a:p>
        </p:txBody>
      </p:sp>
      <p:graphicFrame>
        <p:nvGraphicFramePr>
          <p:cNvPr id="5" name="Diagrama 4">
            <a:extLst>
              <a:ext uri="{FF2B5EF4-FFF2-40B4-BE49-F238E27FC236}">
                <a16:creationId xmlns="" xmlns:a16="http://schemas.microsoft.com/office/drawing/2014/main" id="{A0D1140C-C1B9-4F10-A825-B25BD104E2A5}"/>
              </a:ext>
            </a:extLst>
          </p:cNvPr>
          <p:cNvGraphicFramePr/>
          <p:nvPr>
            <p:extLst>
              <p:ext uri="{D42A27DB-BD31-4B8C-83A1-F6EECF244321}">
                <p14:modId xmlns:p14="http://schemas.microsoft.com/office/powerpoint/2010/main" val="2252488879"/>
              </p:ext>
            </p:extLst>
          </p:nvPr>
        </p:nvGraphicFramePr>
        <p:xfrm>
          <a:off x="569843" y="834887"/>
          <a:ext cx="11052314" cy="5276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8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297A7F33-6A4C-4F75-A6CA-50ABE4718EA7}"/>
                                            </p:graphicEl>
                                          </p:spTgt>
                                        </p:tgtEl>
                                        <p:attrNameLst>
                                          <p:attrName>style.visibility</p:attrName>
                                        </p:attrNameLst>
                                      </p:cBhvr>
                                      <p:to>
                                        <p:strVal val="visible"/>
                                      </p:to>
                                    </p:set>
                                    <p:anim calcmode="lin" valueType="num">
                                      <p:cBhvr additive="base">
                                        <p:cTn id="11" dur="500" fill="hold"/>
                                        <p:tgtEl>
                                          <p:spTgt spid="5">
                                            <p:graphicEl>
                                              <a:dgm id="{297A7F33-6A4C-4F75-A6CA-50ABE4718EA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297A7F33-6A4C-4F75-A6CA-50ABE4718EA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6A66C1-8A90-4744-90AE-0438CBFA286A}"/>
              </a:ext>
            </a:extLst>
          </p:cNvPr>
          <p:cNvSpPr>
            <a:spLocks noGrp="1"/>
          </p:cNvSpPr>
          <p:nvPr>
            <p:ph type="ctrTitle"/>
          </p:nvPr>
        </p:nvSpPr>
        <p:spPr>
          <a:xfrm>
            <a:off x="251791" y="-593"/>
            <a:ext cx="11688418" cy="1153534"/>
          </a:xfrm>
        </p:spPr>
        <p:txBody>
          <a:bodyPr/>
          <a:lstStyle/>
          <a:p>
            <a:pPr algn="ctr"/>
            <a:r>
              <a:rPr lang="es-MX" dirty="0"/>
              <a:t>PRODUCTOS</a:t>
            </a:r>
          </a:p>
        </p:txBody>
      </p:sp>
      <p:graphicFrame>
        <p:nvGraphicFramePr>
          <p:cNvPr id="3" name="Diagrama 2">
            <a:extLst>
              <a:ext uri="{FF2B5EF4-FFF2-40B4-BE49-F238E27FC236}">
                <a16:creationId xmlns="" xmlns:a16="http://schemas.microsoft.com/office/drawing/2014/main" id="{5ED652D3-90E2-4CA1-A9B6-EDCB4A3D9FCB}"/>
              </a:ext>
            </a:extLst>
          </p:cNvPr>
          <p:cNvGraphicFramePr/>
          <p:nvPr>
            <p:extLst>
              <p:ext uri="{D42A27DB-BD31-4B8C-83A1-F6EECF244321}">
                <p14:modId xmlns:p14="http://schemas.microsoft.com/office/powerpoint/2010/main" val="1817686905"/>
              </p:ext>
            </p:extLst>
          </p:nvPr>
        </p:nvGraphicFramePr>
        <p:xfrm>
          <a:off x="384312" y="1152941"/>
          <a:ext cx="11304105" cy="4641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6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dgm id="{B5EF064D-5930-4C53-94F7-7559AD725C8D}"/>
                                            </p:graphicEl>
                                          </p:spTgt>
                                        </p:tgtEl>
                                        <p:attrNameLst>
                                          <p:attrName>style.visibility</p:attrName>
                                        </p:attrNameLst>
                                      </p:cBhvr>
                                      <p:to>
                                        <p:strVal val="visible"/>
                                      </p:to>
                                    </p:set>
                                    <p:animEffect transition="in" filter="fade">
                                      <p:cBhvr>
                                        <p:cTn id="11" dur="500"/>
                                        <p:tgtEl>
                                          <p:spTgt spid="3">
                                            <p:graphicEl>
                                              <a:dgm id="{B5EF064D-5930-4C53-94F7-7559AD725C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483</TotalTime>
  <Words>3853</Words>
  <Application>Microsoft Office PowerPoint</Application>
  <PresentationFormat>Panorámica</PresentationFormat>
  <Paragraphs>202</Paragraphs>
  <Slides>33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AManoBoldensada</vt:lpstr>
      <vt:lpstr>Arial</vt:lpstr>
      <vt:lpstr>Cambria</vt:lpstr>
      <vt:lpstr>Century Gothic</vt:lpstr>
      <vt:lpstr>Century Schoolbook</vt:lpstr>
      <vt:lpstr>メイリオ</vt:lpstr>
      <vt:lpstr>Trebuchet MS</vt:lpstr>
      <vt:lpstr>Wingdings 3</vt:lpstr>
      <vt:lpstr>Faceta</vt:lpstr>
      <vt:lpstr>Presentación de PowerPoint</vt:lpstr>
      <vt:lpstr>Presentación de PowerPoint</vt:lpstr>
      <vt:lpstr>Introducción</vt:lpstr>
      <vt:lpstr>Presentación de PowerPoint</vt:lpstr>
      <vt:lpstr>Presentación de PowerPoint</vt:lpstr>
      <vt:lpstr>“No se escribe para ser escritor ni se lee para ser lector. Se escribe y se lee para comprender el mundo. Nadie, pues, debería salir a la vida sin haber adquirido esas habilidades básicas”   Juan José Millás, 2000.</vt:lpstr>
      <vt:lpstr>PROPÓSITOS</vt:lpstr>
      <vt:lpstr>MATERIALES</vt:lpstr>
      <vt:lpstr>PRODUCTOS</vt:lpstr>
      <vt:lpstr>Organicemos nuestro CTE</vt:lpstr>
      <vt:lpstr>ORGANIZACIÓN DE LAS ACTIVIDADES</vt:lpstr>
      <vt:lpstr>Presentación de PowerPoint</vt:lpstr>
      <vt:lpstr>Presentación de PowerPoint</vt:lpstr>
      <vt:lpstr>Presentación de PowerPoint</vt:lpstr>
      <vt:lpstr>¿Qué aprendimos en aprendizaje entre escuelas?</vt:lpstr>
      <vt:lpstr>Presentación de PowerPoint</vt:lpstr>
      <vt:lpstr>Presentación de PowerPoint</vt:lpstr>
      <vt:lpstr>Aprendizajes, Retos, posibilidades</vt:lpstr>
      <vt:lpstr>las habilidades básicas Para el aprendizaje autónomo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Caminemos rumbo a la sexta sesión</vt:lpstr>
      <vt:lpstr>Presentación de PowerPoint</vt:lpstr>
      <vt:lpstr>Aprendizajes clave Para la educación integral: un nuevo ciclo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Efrain Torres</dc:creator>
  <cp:lastModifiedBy>Joel Servando Montes Hernández</cp:lastModifiedBy>
  <cp:revision>93</cp:revision>
  <dcterms:created xsi:type="dcterms:W3CDTF">2018-01-16T17:08:41Z</dcterms:created>
  <dcterms:modified xsi:type="dcterms:W3CDTF">2018-01-25T03:44:46Z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